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67" r:id="rId2"/>
    <p:sldId id="26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0F80A-8839-E2E3-A366-1631D91C1C31}" name="winnie ding" initials="wd" userId="a396eb30a18e118e" providerId="Windows Live"/>
  <p188:author id="{54D85C48-B028-FCFF-2292-266CDC0D4A85}" name="The Centre" initials="TC" userId="The Centre" providerId="None"/>
  <p188:author id="{66D74C60-104E-7B51-494E-89C9E2C30CD6}" name="The Centre The Centre" initials="TT" userId="7cf95e3d0b34510e" providerId="Windows Live"/>
  <p188:author id="{A6766380-2A19-58A5-398E-DD2802F67C76}" name="zhang lynn" initials="zl" userId="48011a465cd640e7" providerId="Windows Live"/>
  <p188:author id="{BC0C47B5-8096-12DF-D719-6C5A9789F484}" name="Lu Ding" initials="LD" userId="6WrtBGbbq9hqybZxWKwidibIIsWgAmeaYYMw9DR0Gw0=" providerId="None"/>
  <p188:author id="{7B9115DA-D6F2-B5F3-8212-6E73C0784ED5}" name="Ellen Schliebitz" initials="ES" userId="S::ellen_schliebitz@wab.edu::472fd54f-64c8-43a7-8c75-4cc16c9a9b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27" autoAdjust="0"/>
    <p:restoredTop sz="96203"/>
  </p:normalViewPr>
  <p:slideViewPr>
    <p:cSldViewPr snapToGrid="0">
      <p:cViewPr varScale="1">
        <p:scale>
          <a:sx n="89" d="100"/>
          <a:sy n="89" d="100"/>
        </p:scale>
        <p:origin x="3776"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C26C5-4CE2-F44B-AEF7-0413596DDB14}" type="datetimeFigureOut">
              <a:rPr lang="en-CN" smtClean="0"/>
              <a:t>8/3/23</a:t>
            </a:fld>
            <a:endParaRPr lang="en-CN"/>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C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B8E3D5-1B61-0A43-8F30-73466375F542}" type="slidenum">
              <a:rPr lang="en-CN" smtClean="0"/>
              <a:t>‹#›</a:t>
            </a:fld>
            <a:endParaRPr lang="en-CN"/>
          </a:p>
        </p:txBody>
      </p:sp>
    </p:spTree>
    <p:extLst>
      <p:ext uri="{BB962C8B-B14F-4D97-AF65-F5344CB8AC3E}">
        <p14:creationId xmlns:p14="http://schemas.microsoft.com/office/powerpoint/2010/main" val="2079260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
        <p:nvSpPr>
          <p:cNvPr id="4" name="Slide Number Placeholder 3"/>
          <p:cNvSpPr>
            <a:spLocks noGrp="1"/>
          </p:cNvSpPr>
          <p:nvPr>
            <p:ph type="sldNum" sz="quarter" idx="5"/>
          </p:nvPr>
        </p:nvSpPr>
        <p:spPr/>
        <p:txBody>
          <a:bodyPr/>
          <a:lstStyle/>
          <a:p>
            <a:fld id="{09EA3592-2A8D-134B-96B8-2D543B6D2A57}" type="slidenum">
              <a:rPr lang="en-CN" smtClean="0"/>
              <a:t>2</a:t>
            </a:fld>
            <a:endParaRPr lang="en-CN"/>
          </a:p>
        </p:txBody>
      </p:sp>
    </p:spTree>
    <p:extLst>
      <p:ext uri="{BB962C8B-B14F-4D97-AF65-F5344CB8AC3E}">
        <p14:creationId xmlns:p14="http://schemas.microsoft.com/office/powerpoint/2010/main" val="2406690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1">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38013" y="287227"/>
            <a:ext cx="3911001" cy="421376"/>
          </a:xfrm>
        </p:spPr>
        <p:txBody>
          <a:bodyPr anchor="b">
            <a:noAutofit/>
          </a:bodyPr>
          <a:lstStyle>
            <a:lvl1pPr algn="ctr">
              <a:defRPr sz="2000">
                <a:solidFill>
                  <a:schemeClr val="accent1"/>
                </a:solidFill>
              </a:defRPr>
            </a:lvl1pPr>
          </a:lstStyle>
          <a:p>
            <a:r>
              <a:rPr lang="en-US" dirty="0"/>
              <a:t>CLICK TO EDIT MASTER TITLE STYLE</a:t>
            </a:r>
          </a:p>
        </p:txBody>
      </p:sp>
      <p:sp>
        <p:nvSpPr>
          <p:cNvPr id="6" name="Slide Number Placeholder 5"/>
          <p:cNvSpPr>
            <a:spLocks noGrp="1"/>
          </p:cNvSpPr>
          <p:nvPr>
            <p:ph type="sldNum" sz="quarter" idx="12"/>
          </p:nvPr>
        </p:nvSpPr>
        <p:spPr>
          <a:xfrm>
            <a:off x="5229225" y="9492611"/>
            <a:ext cx="1543050" cy="298285"/>
          </a:xfrm>
        </p:spPr>
        <p:txBody>
          <a:bodyPr/>
          <a:lstStyle>
            <a:lvl1pPr>
              <a:defRPr>
                <a:solidFill>
                  <a:schemeClr val="tx1">
                    <a:lumMod val="65000"/>
                    <a:lumOff val="35000"/>
                  </a:schemeClr>
                </a:solidFill>
              </a:defRPr>
            </a:lvl1pPr>
          </a:lstStyle>
          <a:p>
            <a:fld id="{5C9CED30-29A8-0049-92B4-746021DBDBEB}" type="slidenum">
              <a:rPr lang="en-CN" smtClean="0"/>
              <a:pPr/>
              <a:t>‹#›</a:t>
            </a:fld>
            <a:endParaRPr lang="en-CN"/>
          </a:p>
        </p:txBody>
      </p:sp>
      <p:sp>
        <p:nvSpPr>
          <p:cNvPr id="7" name="Rectangle 6">
            <a:extLst>
              <a:ext uri="{FF2B5EF4-FFF2-40B4-BE49-F238E27FC236}">
                <a16:creationId xmlns:a16="http://schemas.microsoft.com/office/drawing/2014/main" id="{375626DC-8C0B-DF54-319C-6E0A4AEDA328}"/>
              </a:ext>
            </a:extLst>
          </p:cNvPr>
          <p:cNvSpPr/>
          <p:nvPr userDrawn="1"/>
        </p:nvSpPr>
        <p:spPr>
          <a:xfrm>
            <a:off x="-46495" y="9838944"/>
            <a:ext cx="6974237" cy="82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Rectangle 7">
            <a:extLst>
              <a:ext uri="{FF2B5EF4-FFF2-40B4-BE49-F238E27FC236}">
                <a16:creationId xmlns:a16="http://schemas.microsoft.com/office/drawing/2014/main" id="{FAC0083D-9A7D-3039-3C74-2CA71F600C31}"/>
              </a:ext>
            </a:extLst>
          </p:cNvPr>
          <p:cNvSpPr/>
          <p:nvPr userDrawn="1"/>
        </p:nvSpPr>
        <p:spPr>
          <a:xfrm>
            <a:off x="-46496" y="0"/>
            <a:ext cx="6974237" cy="82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9" name="Picture 8">
            <a:extLst>
              <a:ext uri="{FF2B5EF4-FFF2-40B4-BE49-F238E27FC236}">
                <a16:creationId xmlns:a16="http://schemas.microsoft.com/office/drawing/2014/main" id="{964274C0-10E8-888C-437F-35D5AA2E8F66}"/>
              </a:ext>
            </a:extLst>
          </p:cNvPr>
          <p:cNvPicPr>
            <a:picLocks noChangeAspect="1"/>
          </p:cNvPicPr>
          <p:nvPr userDrawn="1"/>
        </p:nvPicPr>
        <p:blipFill>
          <a:blip r:embed="rId2"/>
          <a:stretch>
            <a:fillRect/>
          </a:stretch>
        </p:blipFill>
        <p:spPr>
          <a:xfrm>
            <a:off x="232912" y="336003"/>
            <a:ext cx="1896252" cy="352584"/>
          </a:xfrm>
          <a:prstGeom prst="rect">
            <a:avLst/>
          </a:prstGeom>
        </p:spPr>
      </p:pic>
      <p:sp>
        <p:nvSpPr>
          <p:cNvPr id="4" name="Rectangle 3">
            <a:extLst>
              <a:ext uri="{FF2B5EF4-FFF2-40B4-BE49-F238E27FC236}">
                <a16:creationId xmlns:a16="http://schemas.microsoft.com/office/drawing/2014/main" id="{85E84D5A-EAA6-1998-202B-944943DDC4A3}"/>
              </a:ext>
            </a:extLst>
          </p:cNvPr>
          <p:cNvSpPr/>
          <p:nvPr userDrawn="1"/>
        </p:nvSpPr>
        <p:spPr>
          <a:xfrm>
            <a:off x="180925" y="2547604"/>
            <a:ext cx="6513402" cy="291189"/>
          </a:xfrm>
          <a:prstGeom prst="rect">
            <a:avLst/>
          </a:prstGeom>
          <a:solidFill>
            <a:schemeClr val="accent1"/>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00" dirty="0">
                <a:latin typeface="+mj-lt"/>
              </a:rPr>
              <a:t>FEEDBACK AREAS AND RATING</a:t>
            </a:r>
          </a:p>
        </p:txBody>
      </p:sp>
      <p:grpSp>
        <p:nvGrpSpPr>
          <p:cNvPr id="5" name="Group 4">
            <a:extLst>
              <a:ext uri="{FF2B5EF4-FFF2-40B4-BE49-F238E27FC236}">
                <a16:creationId xmlns:a16="http://schemas.microsoft.com/office/drawing/2014/main" id="{D0F65116-6B9F-88A6-6BCD-DB8FC59E3799}"/>
              </a:ext>
            </a:extLst>
          </p:cNvPr>
          <p:cNvGrpSpPr/>
          <p:nvPr userDrawn="1"/>
        </p:nvGrpSpPr>
        <p:grpSpPr>
          <a:xfrm>
            <a:off x="232912" y="923154"/>
            <a:ext cx="832565" cy="1512848"/>
            <a:chOff x="450551" y="946466"/>
            <a:chExt cx="832565" cy="1512848"/>
          </a:xfrm>
        </p:grpSpPr>
        <p:sp>
          <p:nvSpPr>
            <p:cNvPr id="10" name="TextBox 9">
              <a:extLst>
                <a:ext uri="{FF2B5EF4-FFF2-40B4-BE49-F238E27FC236}">
                  <a16:creationId xmlns:a16="http://schemas.microsoft.com/office/drawing/2014/main" id="{9BDABD8C-B326-76B2-C2F8-3C3694A8ADA2}"/>
                </a:ext>
              </a:extLst>
            </p:cNvPr>
            <p:cNvSpPr txBox="1"/>
            <p:nvPr/>
          </p:nvSpPr>
          <p:spPr>
            <a:xfrm>
              <a:off x="450551" y="1566062"/>
              <a:ext cx="832565" cy="215444"/>
            </a:xfrm>
            <a:prstGeom prst="rect">
              <a:avLst/>
            </a:prstGeom>
            <a:noFill/>
          </p:spPr>
          <p:txBody>
            <a:bodyPr wrap="square" lIns="0" tIns="0" rIns="0" bIns="0" rtlCol="0">
              <a:spAutoFit/>
            </a:bodyPr>
            <a:lstStyle/>
            <a:p>
              <a:r>
                <a:rPr lang="en-CN" sz="1400" dirty="0">
                  <a:solidFill>
                    <a:schemeClr val="accent1"/>
                  </a:solidFill>
                  <a:latin typeface="+mj-lt"/>
                </a:rPr>
                <a:t>OVERVIEW</a:t>
              </a:r>
            </a:p>
          </p:txBody>
        </p:sp>
        <p:cxnSp>
          <p:nvCxnSpPr>
            <p:cNvPr id="12" name="Straight Connector 11">
              <a:extLst>
                <a:ext uri="{FF2B5EF4-FFF2-40B4-BE49-F238E27FC236}">
                  <a16:creationId xmlns:a16="http://schemas.microsoft.com/office/drawing/2014/main" id="{976F6075-FE1F-92B1-ABF2-E889F0BC0430}"/>
                </a:ext>
              </a:extLst>
            </p:cNvPr>
            <p:cNvCxnSpPr>
              <a:cxnSpLocks/>
            </p:cNvCxnSpPr>
            <p:nvPr/>
          </p:nvCxnSpPr>
          <p:spPr>
            <a:xfrm>
              <a:off x="1283116" y="946466"/>
              <a:ext cx="0" cy="1512848"/>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4" name="Text Placeholder 13">
            <a:extLst>
              <a:ext uri="{FF2B5EF4-FFF2-40B4-BE49-F238E27FC236}">
                <a16:creationId xmlns:a16="http://schemas.microsoft.com/office/drawing/2014/main" id="{92F13B0A-7051-E5C6-56BE-8959A6892C22}"/>
              </a:ext>
            </a:extLst>
          </p:cNvPr>
          <p:cNvSpPr>
            <a:spLocks noGrp="1"/>
          </p:cNvSpPr>
          <p:nvPr>
            <p:ph type="body" sz="quarter" idx="13"/>
          </p:nvPr>
        </p:nvSpPr>
        <p:spPr>
          <a:xfrm>
            <a:off x="1139127" y="923154"/>
            <a:ext cx="5555198" cy="1489996"/>
          </a:xfrm>
        </p:spPr>
        <p:txBody>
          <a:bodyPr>
            <a:normAutofit/>
          </a:bodyPr>
          <a:lstStyle>
            <a:lvl1pPr marL="0" indent="0">
              <a:buNone/>
              <a:defRPr sz="1100">
                <a:solidFill>
                  <a:schemeClr val="tx1">
                    <a:lumMod val="75000"/>
                    <a:lumOff val="25000"/>
                  </a:schemeClr>
                </a:solidFill>
                <a:latin typeface="+mj-lt"/>
              </a:defRPr>
            </a:lvl1pPr>
          </a:lstStyle>
          <a:p>
            <a:pPr lvl="0"/>
            <a:r>
              <a:rPr lang="en-US" dirty="0"/>
              <a:t>Click to edit Master text styles</a:t>
            </a:r>
          </a:p>
        </p:txBody>
      </p:sp>
      <p:graphicFrame>
        <p:nvGraphicFramePr>
          <p:cNvPr id="15" name="Table 13">
            <a:extLst>
              <a:ext uri="{FF2B5EF4-FFF2-40B4-BE49-F238E27FC236}">
                <a16:creationId xmlns:a16="http://schemas.microsoft.com/office/drawing/2014/main" id="{50408943-E131-E540-A880-C5974F3C822B}"/>
              </a:ext>
            </a:extLst>
          </p:cNvPr>
          <p:cNvGraphicFramePr>
            <a:graphicFrameLocks noGrp="1"/>
          </p:cNvGraphicFramePr>
          <p:nvPr userDrawn="1">
            <p:extLst>
              <p:ext uri="{D42A27DB-BD31-4B8C-83A1-F6EECF244321}">
                <p14:modId xmlns:p14="http://schemas.microsoft.com/office/powerpoint/2010/main" val="3146830341"/>
              </p:ext>
            </p:extLst>
          </p:nvPr>
        </p:nvGraphicFramePr>
        <p:xfrm>
          <a:off x="180925" y="2950395"/>
          <a:ext cx="6513402" cy="6483402"/>
        </p:xfrm>
        <a:graphic>
          <a:graphicData uri="http://schemas.openxmlformats.org/drawingml/2006/table">
            <a:tbl>
              <a:tblPr firstRow="1" bandRow="1">
                <a:tableStyleId>{BC89EF96-8CEA-46FF-86C4-4CE0E7609802}</a:tableStyleId>
              </a:tblPr>
              <a:tblGrid>
                <a:gridCol w="1099235">
                  <a:extLst>
                    <a:ext uri="{9D8B030D-6E8A-4147-A177-3AD203B41FA5}">
                      <a16:colId xmlns:a16="http://schemas.microsoft.com/office/drawing/2014/main" val="659839243"/>
                    </a:ext>
                  </a:extLst>
                </a:gridCol>
                <a:gridCol w="4670474">
                  <a:extLst>
                    <a:ext uri="{9D8B030D-6E8A-4147-A177-3AD203B41FA5}">
                      <a16:colId xmlns:a16="http://schemas.microsoft.com/office/drawing/2014/main" val="3571885907"/>
                    </a:ext>
                  </a:extLst>
                </a:gridCol>
                <a:gridCol w="743693">
                  <a:extLst>
                    <a:ext uri="{9D8B030D-6E8A-4147-A177-3AD203B41FA5}">
                      <a16:colId xmlns:a16="http://schemas.microsoft.com/office/drawing/2014/main" val="4228769891"/>
                    </a:ext>
                  </a:extLst>
                </a:gridCol>
              </a:tblGrid>
              <a:tr h="298054">
                <a:tc>
                  <a:txBody>
                    <a:bodyPr/>
                    <a:lstStyle/>
                    <a:p>
                      <a:endParaRPr lang="en-CN" sz="1200">
                        <a:solidFill>
                          <a:schemeClr val="tx1">
                            <a:lumMod val="75000"/>
                            <a:lumOff val="25000"/>
                          </a:schemeClr>
                        </a:solidFill>
                      </a:endParaRP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N" sz="1400" b="0" i="0" u="none" strike="noStrike" kern="1200" cap="none" spc="0" normalizeH="0" baseline="0" noProof="0">
                          <a:ln>
                            <a:noFill/>
                          </a:ln>
                          <a:solidFill>
                            <a:schemeClr val="accent1"/>
                          </a:solidFill>
                          <a:effectLst/>
                          <a:uLnTx/>
                          <a:uFillTx/>
                          <a:latin typeface="+mj-lt"/>
                          <a:ea typeface="+mn-ea"/>
                          <a:cs typeface="+mn-cs"/>
                        </a:rPr>
                        <a:t>COMMENTS</a:t>
                      </a:r>
                      <a:endParaRPr kumimoji="0" lang="en-CN" sz="1100" b="0" i="0" u="none" strike="noStrike" kern="1200" cap="none" spc="0" normalizeH="0" baseline="0" noProof="0">
                        <a:ln>
                          <a:noFill/>
                        </a:ln>
                        <a:solidFill>
                          <a:schemeClr val="accent1"/>
                        </a:solidFill>
                        <a:effectLst/>
                        <a:uLnTx/>
                        <a:uFillTx/>
                        <a:latin typeface="+mj-lt"/>
                        <a:ea typeface="+mn-ea"/>
                        <a:cs typeface="+mn-cs"/>
                      </a:endParaRPr>
                    </a:p>
                  </a:txBody>
                  <a:tcPr>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CN" sz="1400" b="0">
                          <a:solidFill>
                            <a:schemeClr val="accent1"/>
                          </a:solidFill>
                          <a:latin typeface="+mj-lt"/>
                        </a:rPr>
                        <a:t>SCORE</a:t>
                      </a:r>
                      <a:r>
                        <a:rPr lang="en-CN" sz="1200" b="0">
                          <a:solidFill>
                            <a:schemeClr val="accent1"/>
                          </a:solidFill>
                          <a:latin typeface="+mj-lt"/>
                        </a:rPr>
                        <a:t>*</a:t>
                      </a:r>
                      <a:r>
                        <a:rPr lang="en-CN" sz="1400" b="0">
                          <a:solidFill>
                            <a:schemeClr val="accent1"/>
                          </a:solidFill>
                          <a:latin typeface="+mj-lt"/>
                        </a:rPr>
                        <a:t>:</a:t>
                      </a:r>
                      <a:endParaRPr lang="en-CN" sz="1200" b="0">
                        <a:solidFill>
                          <a:schemeClr val="accent1"/>
                        </a:solidFill>
                        <a:latin typeface="+mj-lt"/>
                      </a:endParaRPr>
                    </a:p>
                  </a:txBody>
                  <a:tcPr marL="36000" marR="36000">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292250676"/>
                  </a:ext>
                </a:extLst>
              </a:tr>
              <a:tr h="11464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1"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1</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accent1"/>
                          </a:solidFill>
                          <a:effectLst/>
                          <a:uLnTx/>
                          <a:uFillTx/>
                          <a:latin typeface="Calibri" panose="020F0502020204030204" pitchFamily="34" charset="0"/>
                          <a:ea typeface="+mn-ea"/>
                          <a:cs typeface="Calibri" panose="020F0502020204030204" pitchFamily="34" charset="0"/>
                        </a:rPr>
                        <a:t>CLR POLICY &amp; PROCEDURE</a:t>
                      </a: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CN" sz="11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B="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CN" sz="1200">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645553726"/>
                  </a:ext>
                </a:extLst>
              </a:tr>
              <a:tr h="12889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2</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CASE DETECTION &amp; REPORTING</a:t>
                      </a: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N" sz="11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B="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N" sz="1200" b="1" i="0">
                        <a:solidFill>
                          <a:schemeClr val="tx1">
                            <a:lumMod val="75000"/>
                            <a:lumOff val="25000"/>
                          </a:schemeClr>
                        </a:solidFill>
                        <a:latin typeface="Calibri" panose="020F0502020204030204" pitchFamily="34" charset="0"/>
                        <a:cs typeface="Calibri" panose="020F050202020403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CN" sz="1200" b="1" i="0">
                        <a:solidFill>
                          <a:schemeClr val="tx1">
                            <a:lumMod val="75000"/>
                            <a:lumOff val="25000"/>
                          </a:schemeClr>
                        </a:solidFill>
                        <a:latin typeface="Calibri" panose="020F0502020204030204" pitchFamily="34" charset="0"/>
                        <a:cs typeface="Calibri" panose="020F0502020204030204" pitchFamily="34" charset="0"/>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CN" sz="1200" b="1" i="0">
                        <a:solidFill>
                          <a:schemeClr val="tx1">
                            <a:lumMod val="75000"/>
                            <a:lumOff val="25000"/>
                          </a:schemeClr>
                        </a:solidFill>
                        <a:latin typeface="Calibri" panose="020F0502020204030204" pitchFamily="34" charset="0"/>
                        <a:cs typeface="Calibri" panose="020F0502020204030204" pitchFamily="34" charset="0"/>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i="0">
                        <a:solidFill>
                          <a:schemeClr val="tx1">
                            <a:lumMod val="75000"/>
                            <a:lumOff val="25000"/>
                          </a:schemeClr>
                        </a:solidFill>
                        <a:latin typeface="Calibri" panose="020F0502020204030204" pitchFamily="34" charset="0"/>
                        <a:cs typeface="Calibri" panose="020F0502020204030204" pitchFamily="34" charset="0"/>
                      </a:endParaRP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3484937586"/>
                  </a:ext>
                </a:extLst>
              </a:tr>
              <a:tr h="12889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accent5"/>
                          </a:solidFill>
                          <a:effectLst/>
                          <a:uLnTx/>
                          <a:uFillTx/>
                          <a:latin typeface="Calibri" panose="020F0502020204030204" pitchFamily="34" charset="0"/>
                          <a:ea typeface="+mn-ea"/>
                          <a:cs typeface="Calibri" panose="020F0502020204030204" pitchFamily="34" charset="0"/>
                        </a:rPr>
                        <a:t>RAPID ASSESSMENT SUPPORT</a:t>
                      </a: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N" sz="11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T="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48725117"/>
                  </a:ext>
                </a:extLst>
              </a:tr>
              <a:tr h="1165475">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chemeClr val="accent6"/>
                          </a:solidFill>
                          <a:effectLst/>
                          <a:uLnTx/>
                          <a:uFillTx/>
                          <a:latin typeface="Calibri" panose="020F0502020204030204" pitchFamily="34" charset="0"/>
                          <a:ea typeface="+mn-ea"/>
                          <a:cs typeface="Calibri" panose="020F0502020204030204" pitchFamily="34" charset="0"/>
                        </a:rPr>
                        <a:t>4</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000" b="0" i="0" u="none" strike="noStrike" kern="1200" cap="none" spc="0" normalizeH="0" baseline="0" noProof="0" dirty="0">
                        <a:ln>
                          <a:noFill/>
                        </a:ln>
                        <a:solidFill>
                          <a:schemeClr val="accent6"/>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accent6"/>
                          </a:solidFill>
                          <a:effectLst/>
                          <a:uLnTx/>
                          <a:uFillTx/>
                          <a:latin typeface="Calibri" panose="020F0502020204030204" pitchFamily="34" charset="0"/>
                          <a:ea typeface="+mn-ea"/>
                          <a:cs typeface="Calibri" panose="020F0502020204030204" pitchFamily="34" charset="0"/>
                        </a:rPr>
                        <a:t>ACCOUNTABILITY</a:t>
                      </a: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N" sz="11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T="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a:solidFill>
                          <a:schemeClr val="tx1">
                            <a:lumMod val="75000"/>
                            <a:lumOff val="25000"/>
                          </a:schemeClr>
                        </a:solidFill>
                      </a:endParaRP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554942192"/>
                  </a:ext>
                </a:extLst>
              </a:tr>
              <a:tr h="128890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400" b="1"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5</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chemeClr val="tx1">
                              <a:lumMod val="75000"/>
                              <a:lumOff val="25000"/>
                            </a:schemeClr>
                          </a:solidFill>
                          <a:effectLst/>
                          <a:uLnTx/>
                          <a:uFillTx/>
                          <a:latin typeface="Calibri" panose="020F0502020204030204" pitchFamily="34" charset="0"/>
                          <a:ea typeface="+mn-ea"/>
                          <a:cs typeface="Calibri" panose="020F0502020204030204" pitchFamily="34" charset="0"/>
                        </a:rPr>
                        <a:t>LINKAGES TO SOURCING DECISIONS</a:t>
                      </a:r>
                    </a:p>
                  </a:txBody>
                  <a:tcPr>
                    <a:lnL w="12700" cap="flat" cmpd="sng" algn="ctr">
                      <a:no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CN" sz="1100" b="0" i="0" u="none" strike="noStrike" kern="1200" cap="none" spc="0" normalizeH="0" baseline="0" noProof="0" dirty="0">
                        <a:ln>
                          <a:noFill/>
                        </a:ln>
                        <a:solidFill>
                          <a:schemeClr val="tx1">
                            <a:lumMod val="75000"/>
                            <a:lumOff val="25000"/>
                          </a:schemeClr>
                        </a:solidFill>
                        <a:effectLst/>
                        <a:uLnTx/>
                        <a:uFillTx/>
                        <a:latin typeface="+mj-lt"/>
                        <a:ea typeface="+mn-ea"/>
                        <a:cs typeface="+mn-cs"/>
                      </a:endParaRPr>
                    </a:p>
                  </a:txBody>
                  <a:tcPr marT="36000">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dirty="0">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dirty="0">
                        <a:solidFill>
                          <a:schemeClr val="tx1">
                            <a:lumMod val="75000"/>
                            <a:lumOff val="25000"/>
                          </a:schemeClr>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en-CN" sz="1200" b="1" dirty="0">
                        <a:solidFill>
                          <a:schemeClr val="tx1">
                            <a:lumMod val="75000"/>
                            <a:lumOff val="25000"/>
                          </a:schemeClr>
                        </a:solidFill>
                      </a:endParaRPr>
                    </a:p>
                  </a:txBody>
                  <a:tcPr>
                    <a:lnL w="635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381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518477150"/>
                  </a:ext>
                </a:extLst>
              </a:tr>
            </a:tbl>
          </a:graphicData>
        </a:graphic>
      </p:graphicFrame>
      <p:sp>
        <p:nvSpPr>
          <p:cNvPr id="16" name="Oval 15">
            <a:extLst>
              <a:ext uri="{FF2B5EF4-FFF2-40B4-BE49-F238E27FC236}">
                <a16:creationId xmlns:a16="http://schemas.microsoft.com/office/drawing/2014/main" id="{7EF72614-7F8B-AB5B-AC38-C13A32E12FAB}"/>
              </a:ext>
            </a:extLst>
          </p:cNvPr>
          <p:cNvSpPr/>
          <p:nvPr userDrawn="1"/>
        </p:nvSpPr>
        <p:spPr>
          <a:xfrm>
            <a:off x="507956" y="3255989"/>
            <a:ext cx="397565" cy="397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01</a:t>
            </a:r>
          </a:p>
        </p:txBody>
      </p:sp>
      <p:sp>
        <p:nvSpPr>
          <p:cNvPr id="17" name="Oval 16">
            <a:extLst>
              <a:ext uri="{FF2B5EF4-FFF2-40B4-BE49-F238E27FC236}">
                <a16:creationId xmlns:a16="http://schemas.microsoft.com/office/drawing/2014/main" id="{0FDF73A0-5316-78B4-795B-8869081D0169}"/>
              </a:ext>
            </a:extLst>
          </p:cNvPr>
          <p:cNvSpPr/>
          <p:nvPr userDrawn="1"/>
        </p:nvSpPr>
        <p:spPr>
          <a:xfrm>
            <a:off x="535060" y="4507717"/>
            <a:ext cx="397565" cy="39756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02</a:t>
            </a:r>
          </a:p>
        </p:txBody>
      </p:sp>
      <p:sp>
        <p:nvSpPr>
          <p:cNvPr id="18" name="Oval 17">
            <a:extLst>
              <a:ext uri="{FF2B5EF4-FFF2-40B4-BE49-F238E27FC236}">
                <a16:creationId xmlns:a16="http://schemas.microsoft.com/office/drawing/2014/main" id="{6BF6491A-D73D-955D-A4E0-4D2ACF27E975}"/>
              </a:ext>
            </a:extLst>
          </p:cNvPr>
          <p:cNvSpPr/>
          <p:nvPr userDrawn="1"/>
        </p:nvSpPr>
        <p:spPr>
          <a:xfrm>
            <a:off x="535060" y="5780115"/>
            <a:ext cx="397565" cy="39756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03</a:t>
            </a:r>
          </a:p>
        </p:txBody>
      </p:sp>
      <p:sp>
        <p:nvSpPr>
          <p:cNvPr id="19" name="Oval 18">
            <a:extLst>
              <a:ext uri="{FF2B5EF4-FFF2-40B4-BE49-F238E27FC236}">
                <a16:creationId xmlns:a16="http://schemas.microsoft.com/office/drawing/2014/main" id="{6C2AA011-49AE-0672-3DCB-C5D07C9BE35F}"/>
              </a:ext>
            </a:extLst>
          </p:cNvPr>
          <p:cNvSpPr/>
          <p:nvPr userDrawn="1"/>
        </p:nvSpPr>
        <p:spPr>
          <a:xfrm>
            <a:off x="535059" y="7092269"/>
            <a:ext cx="397565" cy="39756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04</a:t>
            </a:r>
          </a:p>
        </p:txBody>
      </p:sp>
      <p:sp>
        <p:nvSpPr>
          <p:cNvPr id="20" name="Oval 19">
            <a:extLst>
              <a:ext uri="{FF2B5EF4-FFF2-40B4-BE49-F238E27FC236}">
                <a16:creationId xmlns:a16="http://schemas.microsoft.com/office/drawing/2014/main" id="{E66C5C0D-2943-AB34-A4A7-86783A71C138}"/>
              </a:ext>
            </a:extLst>
          </p:cNvPr>
          <p:cNvSpPr/>
          <p:nvPr userDrawn="1"/>
        </p:nvSpPr>
        <p:spPr>
          <a:xfrm>
            <a:off x="535058" y="8234941"/>
            <a:ext cx="397565" cy="39756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05</a:t>
            </a:r>
          </a:p>
        </p:txBody>
      </p:sp>
      <p:sp>
        <p:nvSpPr>
          <p:cNvPr id="21" name="Text Placeholder 13">
            <a:extLst>
              <a:ext uri="{FF2B5EF4-FFF2-40B4-BE49-F238E27FC236}">
                <a16:creationId xmlns:a16="http://schemas.microsoft.com/office/drawing/2014/main" id="{0D844D93-5CCE-3982-1825-43A802264A2D}"/>
              </a:ext>
            </a:extLst>
          </p:cNvPr>
          <p:cNvSpPr>
            <a:spLocks noGrp="1"/>
          </p:cNvSpPr>
          <p:nvPr>
            <p:ph type="body" sz="quarter" idx="14"/>
          </p:nvPr>
        </p:nvSpPr>
        <p:spPr>
          <a:xfrm>
            <a:off x="1411359" y="3369481"/>
            <a:ext cx="4458100" cy="902686"/>
          </a:xfrm>
        </p:spPr>
        <p:txBody>
          <a:bodyPr>
            <a:normAutofit/>
          </a:bodyPr>
          <a:lstStyle>
            <a:lvl1pPr marL="0" indent="0">
              <a:buNone/>
              <a:defRPr sz="1100">
                <a:solidFill>
                  <a:schemeClr val="tx1">
                    <a:lumMod val="75000"/>
                    <a:lumOff val="25000"/>
                  </a:schemeClr>
                </a:solidFill>
                <a:latin typeface="+mj-lt"/>
              </a:defRPr>
            </a:lvl1pPr>
          </a:lstStyle>
          <a:p>
            <a:pPr lvl="0"/>
            <a:r>
              <a:rPr lang="en-US" dirty="0"/>
              <a:t>Click to edit Master text styles</a:t>
            </a:r>
          </a:p>
        </p:txBody>
      </p:sp>
      <p:sp>
        <p:nvSpPr>
          <p:cNvPr id="22" name="Text Placeholder 13">
            <a:extLst>
              <a:ext uri="{FF2B5EF4-FFF2-40B4-BE49-F238E27FC236}">
                <a16:creationId xmlns:a16="http://schemas.microsoft.com/office/drawing/2014/main" id="{24D0AC43-4A58-2EF8-BA5B-C62689EE37C6}"/>
              </a:ext>
            </a:extLst>
          </p:cNvPr>
          <p:cNvSpPr>
            <a:spLocks noGrp="1"/>
          </p:cNvSpPr>
          <p:nvPr>
            <p:ph type="body" sz="quarter" idx="15"/>
          </p:nvPr>
        </p:nvSpPr>
        <p:spPr>
          <a:xfrm>
            <a:off x="1366677" y="4542621"/>
            <a:ext cx="4458100" cy="902686"/>
          </a:xfrm>
        </p:spPr>
        <p:txBody>
          <a:bodyPr>
            <a:normAutofit/>
          </a:bodyPr>
          <a:lstStyle>
            <a:lvl1pPr marL="0" indent="0">
              <a:buNone/>
              <a:defRPr sz="1100">
                <a:solidFill>
                  <a:schemeClr val="tx1">
                    <a:lumMod val="75000"/>
                    <a:lumOff val="25000"/>
                  </a:schemeClr>
                </a:solidFill>
                <a:latin typeface="+mj-lt"/>
              </a:defRPr>
            </a:lvl1pPr>
          </a:lstStyle>
          <a:p>
            <a:pPr lvl="0"/>
            <a:r>
              <a:rPr lang="en-US" dirty="0"/>
              <a:t>Click to edit Master text styles</a:t>
            </a:r>
          </a:p>
        </p:txBody>
      </p:sp>
      <p:sp>
        <p:nvSpPr>
          <p:cNvPr id="23" name="Text Placeholder 13">
            <a:extLst>
              <a:ext uri="{FF2B5EF4-FFF2-40B4-BE49-F238E27FC236}">
                <a16:creationId xmlns:a16="http://schemas.microsoft.com/office/drawing/2014/main" id="{0DD99B5F-88AB-252F-12B2-176AACCCB6BF}"/>
              </a:ext>
            </a:extLst>
          </p:cNvPr>
          <p:cNvSpPr>
            <a:spLocks noGrp="1"/>
          </p:cNvSpPr>
          <p:nvPr>
            <p:ph type="body" sz="quarter" idx="16"/>
          </p:nvPr>
        </p:nvSpPr>
        <p:spPr>
          <a:xfrm>
            <a:off x="1366677" y="5815069"/>
            <a:ext cx="4458100" cy="902686"/>
          </a:xfrm>
        </p:spPr>
        <p:txBody>
          <a:bodyPr>
            <a:normAutofit/>
          </a:bodyPr>
          <a:lstStyle>
            <a:lvl1pPr marL="0" indent="0">
              <a:buNone/>
              <a:defRPr sz="1100">
                <a:solidFill>
                  <a:schemeClr val="tx1">
                    <a:lumMod val="75000"/>
                    <a:lumOff val="25000"/>
                  </a:schemeClr>
                </a:solidFill>
                <a:latin typeface="+mj-lt"/>
              </a:defRPr>
            </a:lvl1pPr>
          </a:lstStyle>
          <a:p>
            <a:pPr lvl="0"/>
            <a:r>
              <a:rPr lang="en-US" dirty="0"/>
              <a:t>Click to edit Master text styles</a:t>
            </a:r>
          </a:p>
        </p:txBody>
      </p:sp>
      <p:sp>
        <p:nvSpPr>
          <p:cNvPr id="24" name="Text Placeholder 13">
            <a:extLst>
              <a:ext uri="{FF2B5EF4-FFF2-40B4-BE49-F238E27FC236}">
                <a16:creationId xmlns:a16="http://schemas.microsoft.com/office/drawing/2014/main" id="{8B55DECE-32BE-D514-CC0C-2BBAB8834348}"/>
              </a:ext>
            </a:extLst>
          </p:cNvPr>
          <p:cNvSpPr>
            <a:spLocks noGrp="1"/>
          </p:cNvSpPr>
          <p:nvPr>
            <p:ph type="body" sz="quarter" idx="17"/>
          </p:nvPr>
        </p:nvSpPr>
        <p:spPr>
          <a:xfrm>
            <a:off x="1366677" y="7122902"/>
            <a:ext cx="4458100" cy="902686"/>
          </a:xfrm>
        </p:spPr>
        <p:txBody>
          <a:bodyPr>
            <a:normAutofit/>
          </a:bodyPr>
          <a:lstStyle>
            <a:lvl1pPr marL="0" indent="0">
              <a:buNone/>
              <a:defRPr sz="1100">
                <a:solidFill>
                  <a:schemeClr val="tx1">
                    <a:lumMod val="75000"/>
                    <a:lumOff val="25000"/>
                  </a:schemeClr>
                </a:solidFill>
                <a:latin typeface="+mj-lt"/>
              </a:defRPr>
            </a:lvl1pPr>
          </a:lstStyle>
          <a:p>
            <a:pPr lvl="0"/>
            <a:r>
              <a:rPr lang="en-US" dirty="0"/>
              <a:t>Click to edit Master text styles</a:t>
            </a:r>
          </a:p>
        </p:txBody>
      </p:sp>
      <p:sp>
        <p:nvSpPr>
          <p:cNvPr id="25" name="Text Placeholder 13">
            <a:extLst>
              <a:ext uri="{FF2B5EF4-FFF2-40B4-BE49-F238E27FC236}">
                <a16:creationId xmlns:a16="http://schemas.microsoft.com/office/drawing/2014/main" id="{5B404379-96FC-BF1A-9B36-DC60583A48C2}"/>
              </a:ext>
            </a:extLst>
          </p:cNvPr>
          <p:cNvSpPr>
            <a:spLocks noGrp="1"/>
          </p:cNvSpPr>
          <p:nvPr>
            <p:ph type="body" sz="quarter" idx="18"/>
          </p:nvPr>
        </p:nvSpPr>
        <p:spPr>
          <a:xfrm>
            <a:off x="1366677" y="8282342"/>
            <a:ext cx="4458100" cy="902686"/>
          </a:xfrm>
        </p:spPr>
        <p:txBody>
          <a:bodyPr>
            <a:normAutofit/>
          </a:bodyPr>
          <a:lstStyle>
            <a:lvl1pPr marL="0" indent="0">
              <a:buNone/>
              <a:defRPr sz="1100">
                <a:solidFill>
                  <a:schemeClr val="tx1">
                    <a:lumMod val="75000"/>
                    <a:lumOff val="25000"/>
                  </a:schemeClr>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195538002"/>
      </p:ext>
    </p:extLst>
  </p:cSld>
  <p:clrMapOvr>
    <a:masterClrMapping/>
  </p:clrMapOvr>
  <p:extLst>
    <p:ext uri="{DCECCB84-F9BA-43D5-87BE-67443E8EF086}">
      <p15:sldGuideLst xmlns:p15="http://schemas.microsoft.com/office/powerpoint/2012/main">
        <p15:guide id="1" orient="horz" pos="3120" userDrawn="1">
          <p15:clr>
            <a:srgbClr val="FBAE40"/>
          </p15:clr>
        </p15:guide>
        <p15:guide id="2"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73B6F-299A-1F4B-9299-F2BFB15369E2}" type="datetimeFigureOut">
              <a:rPr lang="en-CN" smtClean="0"/>
              <a:t>8/3/23</a:t>
            </a:fld>
            <a:endParaRPr lang="en-CN"/>
          </a:p>
        </p:txBody>
      </p:sp>
      <p:sp>
        <p:nvSpPr>
          <p:cNvPr id="3" name="Footer Placeholder 2"/>
          <p:cNvSpPr>
            <a:spLocks noGrp="1"/>
          </p:cNvSpPr>
          <p:nvPr>
            <p:ph type="ftr" sz="quarter" idx="11"/>
          </p:nvPr>
        </p:nvSpPr>
        <p:spPr/>
        <p:txBody>
          <a:bodyPr/>
          <a:lstStyle/>
          <a:p>
            <a:endParaRPr lang="en-CN"/>
          </a:p>
        </p:txBody>
      </p:sp>
      <p:sp>
        <p:nvSpPr>
          <p:cNvPr id="4" name="Slide Number Placeholder 3"/>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684141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73B6F-299A-1F4B-9299-F2BFB15369E2}" type="datetimeFigureOut">
              <a:rPr lang="en-CN" smtClean="0"/>
              <a:t>8/3/23</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3217565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4473B6F-299A-1F4B-9299-F2BFB15369E2}" type="datetimeFigureOut">
              <a:rPr lang="en-CN" smtClean="0"/>
              <a:t>8/3/23</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18486994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73B6F-299A-1F4B-9299-F2BFB15369E2}" type="datetimeFigureOut">
              <a:rPr lang="en-CN" smtClean="0"/>
              <a:t>8/3/23</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13068458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73B6F-299A-1F4B-9299-F2BFB15369E2}" type="datetimeFigureOut">
              <a:rPr lang="en-CN" smtClean="0"/>
              <a:t>8/3/23</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693965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10EDA11-1E8B-3941-94AD-5426D35413EF}" type="datetimeFigureOut">
              <a:rPr lang="en-CN" smtClean="0"/>
              <a:t>8/3/23</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23523F20-D304-4D47-AE7C-40FF02C5117C}" type="slidenum">
              <a:rPr lang="en-CN" smtClean="0"/>
              <a:t>‹#›</a:t>
            </a:fld>
            <a:endParaRPr lang="en-CN"/>
          </a:p>
        </p:txBody>
      </p:sp>
    </p:spTree>
    <p:extLst>
      <p:ext uri="{BB962C8B-B14F-4D97-AF65-F5344CB8AC3E}">
        <p14:creationId xmlns:p14="http://schemas.microsoft.com/office/powerpoint/2010/main" val="3680321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38013" y="287227"/>
            <a:ext cx="3911001" cy="421376"/>
          </a:xfrm>
        </p:spPr>
        <p:txBody>
          <a:bodyPr anchor="b">
            <a:noAutofit/>
          </a:bodyPr>
          <a:lstStyle>
            <a:lvl1pPr algn="ctr">
              <a:defRPr sz="2000">
                <a:solidFill>
                  <a:schemeClr val="accent1"/>
                </a:solidFill>
              </a:defRPr>
            </a:lvl1pPr>
          </a:lstStyle>
          <a:p>
            <a:r>
              <a:rPr lang="en-US" dirty="0"/>
              <a:t>CLICK TO EDIT MASTER TITLE STYLE</a:t>
            </a:r>
          </a:p>
        </p:txBody>
      </p:sp>
      <p:sp>
        <p:nvSpPr>
          <p:cNvPr id="6" name="Slide Number Placeholder 5"/>
          <p:cNvSpPr>
            <a:spLocks noGrp="1"/>
          </p:cNvSpPr>
          <p:nvPr>
            <p:ph type="sldNum" sz="quarter" idx="12"/>
          </p:nvPr>
        </p:nvSpPr>
        <p:spPr>
          <a:xfrm>
            <a:off x="5229225" y="9492611"/>
            <a:ext cx="1543050" cy="298285"/>
          </a:xfrm>
        </p:spPr>
        <p:txBody>
          <a:bodyPr/>
          <a:lstStyle>
            <a:lvl1pPr>
              <a:defRPr>
                <a:solidFill>
                  <a:schemeClr val="tx1">
                    <a:lumMod val="65000"/>
                    <a:lumOff val="35000"/>
                  </a:schemeClr>
                </a:solidFill>
              </a:defRPr>
            </a:lvl1pPr>
          </a:lstStyle>
          <a:p>
            <a:fld id="{5C9CED30-29A8-0049-92B4-746021DBDBEB}" type="slidenum">
              <a:rPr lang="en-CN" smtClean="0"/>
              <a:pPr/>
              <a:t>‹#›</a:t>
            </a:fld>
            <a:endParaRPr lang="en-CN"/>
          </a:p>
        </p:txBody>
      </p:sp>
      <p:sp>
        <p:nvSpPr>
          <p:cNvPr id="7" name="Rectangle 6">
            <a:extLst>
              <a:ext uri="{FF2B5EF4-FFF2-40B4-BE49-F238E27FC236}">
                <a16:creationId xmlns:a16="http://schemas.microsoft.com/office/drawing/2014/main" id="{375626DC-8C0B-DF54-319C-6E0A4AEDA328}"/>
              </a:ext>
            </a:extLst>
          </p:cNvPr>
          <p:cNvSpPr/>
          <p:nvPr userDrawn="1"/>
        </p:nvSpPr>
        <p:spPr>
          <a:xfrm>
            <a:off x="-46495" y="9838944"/>
            <a:ext cx="6974237" cy="82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8" name="Rectangle 7">
            <a:extLst>
              <a:ext uri="{FF2B5EF4-FFF2-40B4-BE49-F238E27FC236}">
                <a16:creationId xmlns:a16="http://schemas.microsoft.com/office/drawing/2014/main" id="{FAC0083D-9A7D-3039-3C74-2CA71F600C31}"/>
              </a:ext>
            </a:extLst>
          </p:cNvPr>
          <p:cNvSpPr/>
          <p:nvPr userDrawn="1"/>
        </p:nvSpPr>
        <p:spPr>
          <a:xfrm>
            <a:off x="-46496" y="0"/>
            <a:ext cx="6974237" cy="82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9" name="Picture 8">
            <a:extLst>
              <a:ext uri="{FF2B5EF4-FFF2-40B4-BE49-F238E27FC236}">
                <a16:creationId xmlns:a16="http://schemas.microsoft.com/office/drawing/2014/main" id="{964274C0-10E8-888C-437F-35D5AA2E8F66}"/>
              </a:ext>
            </a:extLst>
          </p:cNvPr>
          <p:cNvPicPr>
            <a:picLocks noChangeAspect="1"/>
          </p:cNvPicPr>
          <p:nvPr userDrawn="1"/>
        </p:nvPicPr>
        <p:blipFill>
          <a:blip r:embed="rId2"/>
          <a:stretch>
            <a:fillRect/>
          </a:stretch>
        </p:blipFill>
        <p:spPr>
          <a:xfrm>
            <a:off x="232912" y="336003"/>
            <a:ext cx="1896252" cy="352584"/>
          </a:xfrm>
          <a:prstGeom prst="rect">
            <a:avLst/>
          </a:prstGeom>
        </p:spPr>
      </p:pic>
    </p:spTree>
    <p:extLst>
      <p:ext uri="{BB962C8B-B14F-4D97-AF65-F5344CB8AC3E}">
        <p14:creationId xmlns:p14="http://schemas.microsoft.com/office/powerpoint/2010/main" val="276076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461412-ECB2-0B43-7F8C-AD92ED8CF689}"/>
              </a:ext>
            </a:extLst>
          </p:cNvPr>
          <p:cNvSpPr>
            <a:spLocks noGrp="1"/>
          </p:cNvSpPr>
          <p:nvPr>
            <p:ph type="sldNum" sz="quarter" idx="12"/>
          </p:nvPr>
        </p:nvSpPr>
        <p:spPr>
          <a:xfrm>
            <a:off x="5229225" y="9492611"/>
            <a:ext cx="1543050" cy="298285"/>
          </a:xfrm>
        </p:spPr>
        <p:txBody>
          <a:bodyPr/>
          <a:lstStyle>
            <a:lvl1pPr>
              <a:defRPr>
                <a:solidFill>
                  <a:schemeClr val="tx1">
                    <a:lumMod val="65000"/>
                    <a:lumOff val="35000"/>
                  </a:schemeClr>
                </a:solidFill>
              </a:defRPr>
            </a:lvl1pPr>
          </a:lstStyle>
          <a:p>
            <a:fld id="{5C9CED30-29A8-0049-92B4-746021DBDBEB}" type="slidenum">
              <a:rPr lang="en-CN" smtClean="0"/>
              <a:pPr/>
              <a:t>‹#›</a:t>
            </a:fld>
            <a:endParaRPr lang="en-CN"/>
          </a:p>
        </p:txBody>
      </p:sp>
      <p:sp>
        <p:nvSpPr>
          <p:cNvPr id="6" name="Rectangle 5">
            <a:extLst>
              <a:ext uri="{FF2B5EF4-FFF2-40B4-BE49-F238E27FC236}">
                <a16:creationId xmlns:a16="http://schemas.microsoft.com/office/drawing/2014/main" id="{0B753014-7BEA-DD49-C53B-D7B9CBE0E6FB}"/>
              </a:ext>
            </a:extLst>
          </p:cNvPr>
          <p:cNvSpPr/>
          <p:nvPr userDrawn="1"/>
        </p:nvSpPr>
        <p:spPr>
          <a:xfrm>
            <a:off x="-46495" y="9838944"/>
            <a:ext cx="6974237" cy="82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7" name="Rectangle 6">
            <a:extLst>
              <a:ext uri="{FF2B5EF4-FFF2-40B4-BE49-F238E27FC236}">
                <a16:creationId xmlns:a16="http://schemas.microsoft.com/office/drawing/2014/main" id="{C45F95CC-01B9-5242-CB3F-1AFE6B4DF858}"/>
              </a:ext>
            </a:extLst>
          </p:cNvPr>
          <p:cNvSpPr/>
          <p:nvPr userDrawn="1"/>
        </p:nvSpPr>
        <p:spPr>
          <a:xfrm>
            <a:off x="-46496" y="0"/>
            <a:ext cx="6974237" cy="8255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Tree>
    <p:extLst>
      <p:ext uri="{BB962C8B-B14F-4D97-AF65-F5344CB8AC3E}">
        <p14:creationId xmlns:p14="http://schemas.microsoft.com/office/powerpoint/2010/main" val="3195162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31461412-ECB2-0B43-7F8C-AD92ED8CF689}"/>
              </a:ext>
            </a:extLst>
          </p:cNvPr>
          <p:cNvSpPr>
            <a:spLocks noGrp="1"/>
          </p:cNvSpPr>
          <p:nvPr>
            <p:ph type="sldNum" sz="quarter" idx="12"/>
          </p:nvPr>
        </p:nvSpPr>
        <p:spPr>
          <a:xfrm>
            <a:off x="5229225" y="9492611"/>
            <a:ext cx="1543050" cy="298285"/>
          </a:xfrm>
        </p:spPr>
        <p:txBody>
          <a:bodyPr/>
          <a:lstStyle>
            <a:lvl1pPr>
              <a:defRPr>
                <a:solidFill>
                  <a:schemeClr val="tx1">
                    <a:lumMod val="65000"/>
                    <a:lumOff val="35000"/>
                  </a:schemeClr>
                </a:solidFill>
              </a:defRPr>
            </a:lvl1pPr>
          </a:lstStyle>
          <a:p>
            <a:fld id="{5C9CED30-29A8-0049-92B4-746021DBDBEB}" type="slidenum">
              <a:rPr lang="en-CN" smtClean="0"/>
              <a:pPr/>
              <a:t>‹#›</a:t>
            </a:fld>
            <a:endParaRPr lang="en-CN"/>
          </a:p>
        </p:txBody>
      </p:sp>
      <p:sp>
        <p:nvSpPr>
          <p:cNvPr id="2" name="Rectangle 1">
            <a:extLst>
              <a:ext uri="{FF2B5EF4-FFF2-40B4-BE49-F238E27FC236}">
                <a16:creationId xmlns:a16="http://schemas.microsoft.com/office/drawing/2014/main" id="{BACAC3ED-E60A-E47A-AF0F-2FC52CD931CC}"/>
              </a:ext>
            </a:extLst>
          </p:cNvPr>
          <p:cNvSpPr/>
          <p:nvPr userDrawn="1"/>
        </p:nvSpPr>
        <p:spPr>
          <a:xfrm>
            <a:off x="0" y="0"/>
            <a:ext cx="97659" cy="9921543"/>
          </a:xfrm>
          <a:prstGeom prst="rect">
            <a:avLst/>
          </a:prstGeom>
          <a:solidFill>
            <a:srgbClr val="E52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pic>
        <p:nvPicPr>
          <p:cNvPr id="3" name="Picture 2">
            <a:extLst>
              <a:ext uri="{FF2B5EF4-FFF2-40B4-BE49-F238E27FC236}">
                <a16:creationId xmlns:a16="http://schemas.microsoft.com/office/drawing/2014/main" id="{48DED17C-9CE4-2AD4-EEBF-62A886438EC5}"/>
              </a:ext>
            </a:extLst>
          </p:cNvPr>
          <p:cNvPicPr>
            <a:picLocks noChangeAspect="1"/>
          </p:cNvPicPr>
          <p:nvPr userDrawn="1"/>
        </p:nvPicPr>
        <p:blipFill>
          <a:blip r:embed="rId2"/>
          <a:stretch>
            <a:fillRect/>
          </a:stretch>
        </p:blipFill>
        <p:spPr>
          <a:xfrm>
            <a:off x="4804166" y="200039"/>
            <a:ext cx="1896252" cy="352584"/>
          </a:xfrm>
          <a:prstGeom prst="rect">
            <a:avLst/>
          </a:prstGeom>
        </p:spPr>
      </p:pic>
    </p:spTree>
    <p:extLst>
      <p:ext uri="{BB962C8B-B14F-4D97-AF65-F5344CB8AC3E}">
        <p14:creationId xmlns:p14="http://schemas.microsoft.com/office/powerpoint/2010/main" val="1789430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473B6F-299A-1F4B-9299-F2BFB15369E2}" type="datetimeFigureOut">
              <a:rPr lang="en-CN" smtClean="0"/>
              <a:t>8/3/23</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397967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473B6F-299A-1F4B-9299-F2BFB15369E2}" type="datetimeFigureOut">
              <a:rPr lang="en-CN" smtClean="0"/>
              <a:t>8/3/23</a:t>
            </a:fld>
            <a:endParaRPr lang="en-CN"/>
          </a:p>
        </p:txBody>
      </p:sp>
      <p:sp>
        <p:nvSpPr>
          <p:cNvPr id="5" name="Footer Placeholder 4"/>
          <p:cNvSpPr>
            <a:spLocks noGrp="1"/>
          </p:cNvSpPr>
          <p:nvPr>
            <p:ph type="ftr" sz="quarter" idx="11"/>
          </p:nvPr>
        </p:nvSpPr>
        <p:spPr/>
        <p:txBody>
          <a:bodyPr/>
          <a:lstStyle/>
          <a:p>
            <a:endParaRPr lang="en-CN"/>
          </a:p>
        </p:txBody>
      </p:sp>
      <p:sp>
        <p:nvSpPr>
          <p:cNvPr id="6" name="Slide Number Placeholder 5"/>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310779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4473B6F-299A-1F4B-9299-F2BFB15369E2}" type="datetimeFigureOut">
              <a:rPr lang="en-CN" smtClean="0"/>
              <a:t>8/3/23</a:t>
            </a:fld>
            <a:endParaRPr lang="en-CN"/>
          </a:p>
        </p:txBody>
      </p:sp>
      <p:sp>
        <p:nvSpPr>
          <p:cNvPr id="6" name="Footer Placeholder 5"/>
          <p:cNvSpPr>
            <a:spLocks noGrp="1"/>
          </p:cNvSpPr>
          <p:nvPr>
            <p:ph type="ftr" sz="quarter" idx="11"/>
          </p:nvPr>
        </p:nvSpPr>
        <p:spPr/>
        <p:txBody>
          <a:bodyPr/>
          <a:lstStyle/>
          <a:p>
            <a:endParaRPr lang="en-CN"/>
          </a:p>
        </p:txBody>
      </p:sp>
      <p:sp>
        <p:nvSpPr>
          <p:cNvPr id="7" name="Slide Number Placeholder 6"/>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513839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4473B6F-299A-1F4B-9299-F2BFB15369E2}" type="datetimeFigureOut">
              <a:rPr lang="en-CN" smtClean="0"/>
              <a:t>8/3/23</a:t>
            </a:fld>
            <a:endParaRPr lang="en-CN"/>
          </a:p>
        </p:txBody>
      </p:sp>
      <p:sp>
        <p:nvSpPr>
          <p:cNvPr id="8" name="Footer Placeholder 7"/>
          <p:cNvSpPr>
            <a:spLocks noGrp="1"/>
          </p:cNvSpPr>
          <p:nvPr>
            <p:ph type="ftr" sz="quarter" idx="11"/>
          </p:nvPr>
        </p:nvSpPr>
        <p:spPr/>
        <p:txBody>
          <a:bodyPr/>
          <a:lstStyle/>
          <a:p>
            <a:endParaRPr lang="en-CN"/>
          </a:p>
        </p:txBody>
      </p:sp>
      <p:sp>
        <p:nvSpPr>
          <p:cNvPr id="9" name="Slide Number Placeholder 8"/>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3772815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4473B6F-299A-1F4B-9299-F2BFB15369E2}" type="datetimeFigureOut">
              <a:rPr lang="en-CN" smtClean="0"/>
              <a:t>8/3/23</a:t>
            </a:fld>
            <a:endParaRPr lang="en-CN"/>
          </a:p>
        </p:txBody>
      </p:sp>
      <p:sp>
        <p:nvSpPr>
          <p:cNvPr id="4" name="Footer Placeholder 3"/>
          <p:cNvSpPr>
            <a:spLocks noGrp="1"/>
          </p:cNvSpPr>
          <p:nvPr>
            <p:ph type="ftr" sz="quarter" idx="11"/>
          </p:nvPr>
        </p:nvSpPr>
        <p:spPr/>
        <p:txBody>
          <a:bodyPr/>
          <a:lstStyle/>
          <a:p>
            <a:endParaRPr lang="en-CN"/>
          </a:p>
        </p:txBody>
      </p:sp>
      <p:sp>
        <p:nvSpPr>
          <p:cNvPr id="5" name="Slide Number Placeholder 4"/>
          <p:cNvSpPr>
            <a:spLocks noGrp="1"/>
          </p:cNvSpPr>
          <p:nvPr>
            <p:ph type="sldNum" sz="quarter" idx="12"/>
          </p:nvPr>
        </p:nvSpPr>
        <p:spPr/>
        <p:txBody>
          <a:bodyPr/>
          <a:lstStyle/>
          <a:p>
            <a:fld id="{5C9CED30-29A8-0049-92B4-746021DBDBEB}" type="slidenum">
              <a:rPr lang="en-CN" smtClean="0"/>
              <a:t>‹#›</a:t>
            </a:fld>
            <a:endParaRPr lang="en-CN"/>
          </a:p>
        </p:txBody>
      </p:sp>
    </p:spTree>
    <p:extLst>
      <p:ext uri="{BB962C8B-B14F-4D97-AF65-F5344CB8AC3E}">
        <p14:creationId xmlns:p14="http://schemas.microsoft.com/office/powerpoint/2010/main" val="1550493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64473B6F-299A-1F4B-9299-F2BFB15369E2}" type="datetimeFigureOut">
              <a:rPr lang="en-CN" smtClean="0"/>
              <a:t>8/3/23</a:t>
            </a:fld>
            <a:endParaRPr lang="en-CN"/>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N"/>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C9CED30-29A8-0049-92B4-746021DBDBEB}" type="slidenum">
              <a:rPr lang="en-CN" smtClean="0"/>
              <a:t>‹#›</a:t>
            </a:fld>
            <a:endParaRPr lang="en-CN"/>
          </a:p>
        </p:txBody>
      </p:sp>
    </p:spTree>
    <p:extLst>
      <p:ext uri="{BB962C8B-B14F-4D97-AF65-F5344CB8AC3E}">
        <p14:creationId xmlns:p14="http://schemas.microsoft.com/office/powerpoint/2010/main" val="2771868751"/>
      </p:ext>
    </p:extLst>
  </p:cSld>
  <p:clrMap bg1="lt1" tx1="dk1" bg2="lt2" tx2="dk2" accent1="accent1" accent2="accent2" accent3="accent3" accent4="accent4" accent5="accent5" accent6="accent6" hlink="hlink" folHlink="folHlink"/>
  <p:sldLayoutIdLst>
    <p:sldLayoutId id="2147483675" r:id="rId1"/>
    <p:sldLayoutId id="2147483672" r:id="rId2"/>
    <p:sldLayoutId id="2147483674" r:id="rId3"/>
    <p:sldLayoutId id="2147483677"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6" r:id="rId1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childrights-business.org" TargetMode="External"/><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hyperlink" Target="http://www.childrights-business.or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unicef.org.uk/what-we-do/un-convention-child-rights/"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A9267-1F2F-088D-A077-75CB6DEC7C11}"/>
              </a:ext>
            </a:extLst>
          </p:cNvPr>
          <p:cNvSpPr>
            <a:spLocks noGrp="1"/>
          </p:cNvSpPr>
          <p:nvPr>
            <p:ph type="ctrTitle" idx="4294967295"/>
          </p:nvPr>
        </p:nvSpPr>
        <p:spPr>
          <a:xfrm>
            <a:off x="328613" y="1437639"/>
            <a:ext cx="6529387" cy="420688"/>
          </a:xfrm>
        </p:spPr>
        <p:txBody>
          <a:bodyPr>
            <a:noAutofit/>
          </a:bodyPr>
          <a:lstStyle/>
          <a:p>
            <a:pPr algn="ctr"/>
            <a:r>
              <a:rPr lang="en-HK" sz="2800" b="1" dirty="0">
                <a:solidFill>
                  <a:schemeClr val="accent1"/>
                </a:solidFill>
              </a:rPr>
              <a:t>DUE DILIGENCE PRINCIPLES FOR </a:t>
            </a:r>
            <a:br>
              <a:rPr lang="en-HK" sz="2800" b="1" dirty="0">
                <a:solidFill>
                  <a:schemeClr val="accent1"/>
                </a:solidFill>
              </a:rPr>
            </a:br>
            <a:r>
              <a:rPr lang="en-HK" sz="2800" b="1" dirty="0">
                <a:solidFill>
                  <a:schemeClr val="accent1"/>
                </a:solidFill>
              </a:rPr>
              <a:t>CHILD LABOUR REMEDIATION</a:t>
            </a:r>
            <a:br>
              <a:rPr lang="en-CN" sz="1400" b="1">
                <a:solidFill>
                  <a:srgbClr val="FF0000"/>
                </a:solidFill>
                <a:cs typeface="Arial Narrow" panose="020B0604020202020204" pitchFamily="34" charset="0"/>
              </a:rPr>
            </a:br>
            <a:endParaRPr lang="en-CN" sz="2800" dirty="0"/>
          </a:p>
        </p:txBody>
      </p:sp>
      <p:sp>
        <p:nvSpPr>
          <p:cNvPr id="29" name="TextBox 28">
            <a:extLst>
              <a:ext uri="{FF2B5EF4-FFF2-40B4-BE49-F238E27FC236}">
                <a16:creationId xmlns:a16="http://schemas.microsoft.com/office/drawing/2014/main" id="{41E57CE2-2F83-5CF2-8FBA-B16833609010}"/>
              </a:ext>
            </a:extLst>
          </p:cNvPr>
          <p:cNvSpPr txBox="1"/>
          <p:nvPr/>
        </p:nvSpPr>
        <p:spPr>
          <a:xfrm>
            <a:off x="164257" y="1909080"/>
            <a:ext cx="6529484" cy="1200329"/>
          </a:xfrm>
          <a:prstGeom prst="rect">
            <a:avLst/>
          </a:prstGeom>
          <a:noFill/>
        </p:spPr>
        <p:txBody>
          <a:bodyPr wrap="square" rtlCol="0">
            <a:spAutoFit/>
          </a:bodyPr>
          <a:lstStyle/>
          <a:p>
            <a:pPr algn="just"/>
            <a:r>
              <a:rPr lang="en-HK" sz="1200" dirty="0">
                <a:solidFill>
                  <a:schemeClr val="tx1">
                    <a:lumMod val="75000"/>
                    <a:lumOff val="25000"/>
                  </a:schemeClr>
                </a:solidFill>
                <a:latin typeface="+mj-lt"/>
                <a:ea typeface="DengXian" panose="02010600030101010101" pitchFamily="2" charset="-122"/>
                <a:cs typeface="Arial Narrow" panose="020B0604020202020204" pitchFamily="34" charset="0"/>
              </a:rPr>
              <a:t>Every company has the responsibility to both prevent and remediate child labour. These Due Diligence Principles For Child Labour Remediation provide high level guidance for businesses to drive practical action covering responsibilities to deliver child labour remediation in supply chains. The Principles aim to drive child labour due diligence which results in sustainable outcomes and put the rights of the child at the centre of remediation approaches.</a:t>
            </a:r>
          </a:p>
          <a:p>
            <a:pPr algn="ctr"/>
            <a:endParaRPr lang="en-CN" sz="1200" dirty="0">
              <a:solidFill>
                <a:schemeClr val="tx1">
                  <a:lumMod val="75000"/>
                  <a:lumOff val="25000"/>
                </a:schemeClr>
              </a:solidFill>
              <a:effectLst/>
              <a:latin typeface="+mj-lt"/>
              <a:ea typeface="DengXian" panose="02010600030101010101" pitchFamily="2" charset="-122"/>
              <a:cs typeface="Arial Narrow" panose="020B0604020202020204" pitchFamily="34" charset="0"/>
            </a:endParaRPr>
          </a:p>
        </p:txBody>
      </p:sp>
      <p:grpSp>
        <p:nvGrpSpPr>
          <p:cNvPr id="10" name="Group 9">
            <a:extLst>
              <a:ext uri="{FF2B5EF4-FFF2-40B4-BE49-F238E27FC236}">
                <a16:creationId xmlns:a16="http://schemas.microsoft.com/office/drawing/2014/main" id="{2FB0F98F-CA08-CEF0-CE47-E0C3DB009DDC}"/>
              </a:ext>
            </a:extLst>
          </p:cNvPr>
          <p:cNvGrpSpPr/>
          <p:nvPr/>
        </p:nvGrpSpPr>
        <p:grpSpPr>
          <a:xfrm>
            <a:off x="176116" y="3987011"/>
            <a:ext cx="3252884" cy="4068531"/>
            <a:chOff x="176116" y="3987011"/>
            <a:chExt cx="3252884" cy="4068531"/>
          </a:xfrm>
        </p:grpSpPr>
        <p:sp>
          <p:nvSpPr>
            <p:cNvPr id="4" name="Rectangle 3">
              <a:extLst>
                <a:ext uri="{FF2B5EF4-FFF2-40B4-BE49-F238E27FC236}">
                  <a16:creationId xmlns:a16="http://schemas.microsoft.com/office/drawing/2014/main" id="{40737CCC-0E72-4009-0851-A1D159FBF8F9}"/>
                </a:ext>
              </a:extLst>
            </p:cNvPr>
            <p:cNvSpPr/>
            <p:nvPr/>
          </p:nvSpPr>
          <p:spPr>
            <a:xfrm>
              <a:off x="395410" y="3987011"/>
              <a:ext cx="305266" cy="3566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79" name="Group 78">
              <a:extLst>
                <a:ext uri="{FF2B5EF4-FFF2-40B4-BE49-F238E27FC236}">
                  <a16:creationId xmlns:a16="http://schemas.microsoft.com/office/drawing/2014/main" id="{B0D813C5-3044-56C1-4897-AF77F44F0FDF}"/>
                </a:ext>
              </a:extLst>
            </p:cNvPr>
            <p:cNvGrpSpPr/>
            <p:nvPr/>
          </p:nvGrpSpPr>
          <p:grpSpPr>
            <a:xfrm>
              <a:off x="176116" y="4077903"/>
              <a:ext cx="3252884" cy="3977639"/>
              <a:chOff x="176116" y="3571714"/>
              <a:chExt cx="3252884" cy="3977639"/>
            </a:xfrm>
          </p:grpSpPr>
          <p:sp>
            <p:nvSpPr>
              <p:cNvPr id="11" name="Rectangle 10">
                <a:extLst>
                  <a:ext uri="{FF2B5EF4-FFF2-40B4-BE49-F238E27FC236}">
                    <a16:creationId xmlns:a16="http://schemas.microsoft.com/office/drawing/2014/main" id="{E8042DBD-E17D-BDC3-5F27-F73CFD463F0B}"/>
                  </a:ext>
                </a:extLst>
              </p:cNvPr>
              <p:cNvSpPr/>
              <p:nvPr/>
            </p:nvSpPr>
            <p:spPr>
              <a:xfrm>
                <a:off x="176116" y="3727583"/>
                <a:ext cx="3252884" cy="382177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600"/>
              </a:p>
            </p:txBody>
          </p:sp>
          <p:sp>
            <p:nvSpPr>
              <p:cNvPr id="26" name="TextBox 25">
                <a:extLst>
                  <a:ext uri="{FF2B5EF4-FFF2-40B4-BE49-F238E27FC236}">
                    <a16:creationId xmlns:a16="http://schemas.microsoft.com/office/drawing/2014/main" id="{1715F65F-B07E-ECA4-056C-0CD964BD25F0}"/>
                  </a:ext>
                </a:extLst>
              </p:cNvPr>
              <p:cNvSpPr txBox="1"/>
              <p:nvPr/>
            </p:nvSpPr>
            <p:spPr>
              <a:xfrm>
                <a:off x="717658" y="4058012"/>
                <a:ext cx="2619206" cy="461665"/>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Establish a comprehensive child labour policy.</a:t>
                </a:r>
                <a:endParaRPr lang="en-CN" sz="1200">
                  <a:solidFill>
                    <a:schemeClr val="tx1">
                      <a:lumMod val="75000"/>
                      <a:lumOff val="25000"/>
                    </a:schemeClr>
                  </a:solidFill>
                  <a:latin typeface="+mj-lt"/>
                </a:endParaRPr>
              </a:p>
            </p:txBody>
          </p:sp>
          <p:sp>
            <p:nvSpPr>
              <p:cNvPr id="24" name="TextBox 23">
                <a:extLst>
                  <a:ext uri="{FF2B5EF4-FFF2-40B4-BE49-F238E27FC236}">
                    <a16:creationId xmlns:a16="http://schemas.microsoft.com/office/drawing/2014/main" id="{91798026-9985-34A1-64BF-68657B71A8A7}"/>
                  </a:ext>
                </a:extLst>
              </p:cNvPr>
              <p:cNvSpPr txBox="1"/>
              <p:nvPr/>
            </p:nvSpPr>
            <p:spPr>
              <a:xfrm>
                <a:off x="717658" y="4644638"/>
                <a:ext cx="2619206" cy="646331"/>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Establish multi-tiered supply chain monitoring capacity in all sourcing countries.</a:t>
                </a:r>
                <a:endParaRPr lang="en-CN" sz="1200" dirty="0">
                  <a:solidFill>
                    <a:schemeClr val="tx1">
                      <a:lumMod val="75000"/>
                      <a:lumOff val="25000"/>
                    </a:schemeClr>
                  </a:solidFill>
                  <a:latin typeface="+mj-lt"/>
                </a:endParaRPr>
              </a:p>
            </p:txBody>
          </p:sp>
          <p:sp>
            <p:nvSpPr>
              <p:cNvPr id="22" name="TextBox 21">
                <a:extLst>
                  <a:ext uri="{FF2B5EF4-FFF2-40B4-BE49-F238E27FC236}">
                    <a16:creationId xmlns:a16="http://schemas.microsoft.com/office/drawing/2014/main" id="{B2CA1665-EA3D-C430-887B-016917795CED}"/>
                  </a:ext>
                </a:extLst>
              </p:cNvPr>
              <p:cNvSpPr txBox="1"/>
              <p:nvPr/>
            </p:nvSpPr>
            <p:spPr>
              <a:xfrm>
                <a:off x="717659" y="5251325"/>
                <a:ext cx="2619207" cy="646331"/>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Ensure monitoring programmes are adapted to supply chain risks and structures.</a:t>
                </a:r>
                <a:endParaRPr lang="en-CN" sz="1200" dirty="0">
                  <a:solidFill>
                    <a:schemeClr val="tx1">
                      <a:lumMod val="75000"/>
                      <a:lumOff val="25000"/>
                    </a:schemeClr>
                  </a:solidFill>
                  <a:latin typeface="+mj-lt"/>
                </a:endParaRPr>
              </a:p>
            </p:txBody>
          </p:sp>
          <p:sp>
            <p:nvSpPr>
              <p:cNvPr id="20" name="TextBox 19">
                <a:extLst>
                  <a:ext uri="{FF2B5EF4-FFF2-40B4-BE49-F238E27FC236}">
                    <a16:creationId xmlns:a16="http://schemas.microsoft.com/office/drawing/2014/main" id="{4EE277DD-77D0-0F5C-830E-51FACFF14633}"/>
                  </a:ext>
                </a:extLst>
              </p:cNvPr>
              <p:cNvSpPr txBox="1"/>
              <p:nvPr/>
            </p:nvSpPr>
            <p:spPr>
              <a:xfrm>
                <a:off x="717658" y="5912038"/>
                <a:ext cx="2619207" cy="646331"/>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Prevent and mitigate business practices that directly or indirectly increase the risk of child labour.</a:t>
                </a:r>
                <a:endParaRPr lang="en-CN" sz="1200" dirty="0">
                  <a:solidFill>
                    <a:schemeClr val="tx1">
                      <a:lumMod val="75000"/>
                      <a:lumOff val="25000"/>
                    </a:schemeClr>
                  </a:solidFill>
                  <a:latin typeface="+mj-lt"/>
                </a:endParaRPr>
              </a:p>
            </p:txBody>
          </p:sp>
          <p:sp>
            <p:nvSpPr>
              <p:cNvPr id="18" name="TextBox 17">
                <a:extLst>
                  <a:ext uri="{FF2B5EF4-FFF2-40B4-BE49-F238E27FC236}">
                    <a16:creationId xmlns:a16="http://schemas.microsoft.com/office/drawing/2014/main" id="{C2BDCE69-A356-043C-5AF4-6C2C4C994519}"/>
                  </a:ext>
                </a:extLst>
              </p:cNvPr>
              <p:cNvSpPr txBox="1"/>
              <p:nvPr/>
            </p:nvSpPr>
            <p:spPr>
              <a:xfrm>
                <a:off x="717657" y="6588730"/>
                <a:ext cx="2619207" cy="646331"/>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Establish a remediation mechanism that ensures access to appropriate remedy for victims of child labour.</a:t>
                </a:r>
                <a:endParaRPr lang="en-CN" sz="1200" dirty="0">
                  <a:solidFill>
                    <a:schemeClr val="tx1">
                      <a:lumMod val="75000"/>
                      <a:lumOff val="25000"/>
                    </a:schemeClr>
                  </a:solidFill>
                  <a:latin typeface="+mj-lt"/>
                </a:endParaRPr>
              </a:p>
            </p:txBody>
          </p:sp>
          <p:sp>
            <p:nvSpPr>
              <p:cNvPr id="17" name="TextBox 16">
                <a:extLst>
                  <a:ext uri="{FF2B5EF4-FFF2-40B4-BE49-F238E27FC236}">
                    <a16:creationId xmlns:a16="http://schemas.microsoft.com/office/drawing/2014/main" id="{CE1AA363-AE9C-AB22-4282-5A2FAD1ECA6E}"/>
                  </a:ext>
                </a:extLst>
              </p:cNvPr>
              <p:cNvSpPr txBox="1"/>
              <p:nvPr/>
            </p:nvSpPr>
            <p:spPr>
              <a:xfrm>
                <a:off x="478135" y="3571714"/>
                <a:ext cx="2648844" cy="291757"/>
              </a:xfrm>
              <a:prstGeom prst="rect">
                <a:avLst/>
              </a:prstGeom>
              <a:solidFill>
                <a:schemeClr val="accent4">
                  <a:lumMod val="75000"/>
                </a:schemeClr>
              </a:solidFill>
              <a:ln>
                <a:solidFill>
                  <a:schemeClr val="bg1"/>
                </a:solidFill>
              </a:ln>
            </p:spPr>
            <p:txBody>
              <a:bodyPr wrap="none" rtlCol="0">
                <a:noAutofit/>
              </a:bodyPr>
              <a:lstStyle/>
              <a:p>
                <a:pPr algn="ctr"/>
                <a:r>
                  <a:rPr lang="en-HK" sz="1400" dirty="0">
                    <a:solidFill>
                      <a:schemeClr val="bg1"/>
                    </a:solidFill>
                    <a:effectLst/>
                    <a:ea typeface="DengXian" panose="02010600030101010101" pitchFamily="2" charset="-122"/>
                    <a:cs typeface="Times New Roman" panose="02020603050405020304" pitchFamily="18" charset="0"/>
                  </a:rPr>
                  <a:t> The Responsibility of Companies</a:t>
                </a:r>
                <a:endParaRPr lang="en-CN" sz="1400" dirty="0">
                  <a:solidFill>
                    <a:schemeClr val="bg1"/>
                  </a:solidFill>
                </a:endParaRPr>
              </a:p>
            </p:txBody>
          </p:sp>
          <p:grpSp>
            <p:nvGrpSpPr>
              <p:cNvPr id="62" name="Group 61">
                <a:extLst>
                  <a:ext uri="{FF2B5EF4-FFF2-40B4-BE49-F238E27FC236}">
                    <a16:creationId xmlns:a16="http://schemas.microsoft.com/office/drawing/2014/main" id="{E942FBAD-61EA-B996-C32D-CB0F11055AE1}"/>
                  </a:ext>
                </a:extLst>
              </p:cNvPr>
              <p:cNvGrpSpPr/>
              <p:nvPr/>
            </p:nvGrpSpPr>
            <p:grpSpPr>
              <a:xfrm>
                <a:off x="284126" y="4080517"/>
                <a:ext cx="404573" cy="2930306"/>
                <a:chOff x="250373" y="4019666"/>
                <a:chExt cx="404573" cy="2930306"/>
              </a:xfrm>
            </p:grpSpPr>
            <p:sp>
              <p:nvSpPr>
                <p:cNvPr id="56" name="Oval 55">
                  <a:extLst>
                    <a:ext uri="{FF2B5EF4-FFF2-40B4-BE49-F238E27FC236}">
                      <a16:creationId xmlns:a16="http://schemas.microsoft.com/office/drawing/2014/main" id="{3F379229-86A2-2C55-E763-EB8155868081}"/>
                    </a:ext>
                  </a:extLst>
                </p:cNvPr>
                <p:cNvSpPr/>
                <p:nvPr/>
              </p:nvSpPr>
              <p:spPr>
                <a:xfrm>
                  <a:off x="254848" y="4019666"/>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02</a:t>
                  </a:r>
                </a:p>
              </p:txBody>
            </p:sp>
            <p:sp>
              <p:nvSpPr>
                <p:cNvPr id="57" name="Oval 56">
                  <a:extLst>
                    <a:ext uri="{FF2B5EF4-FFF2-40B4-BE49-F238E27FC236}">
                      <a16:creationId xmlns:a16="http://schemas.microsoft.com/office/drawing/2014/main" id="{B00C3CED-5676-8C2D-A120-6AD0808EC0C4}"/>
                    </a:ext>
                  </a:extLst>
                </p:cNvPr>
                <p:cNvSpPr/>
                <p:nvPr/>
              </p:nvSpPr>
              <p:spPr>
                <a:xfrm>
                  <a:off x="254848" y="4612034"/>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03</a:t>
                  </a:r>
                </a:p>
              </p:txBody>
            </p:sp>
            <p:sp>
              <p:nvSpPr>
                <p:cNvPr id="58" name="Oval 57">
                  <a:extLst>
                    <a:ext uri="{FF2B5EF4-FFF2-40B4-BE49-F238E27FC236}">
                      <a16:creationId xmlns:a16="http://schemas.microsoft.com/office/drawing/2014/main" id="{DD720B7C-E8E7-1D27-64D5-5A1AF7024E7D}"/>
                    </a:ext>
                  </a:extLst>
                </p:cNvPr>
                <p:cNvSpPr/>
                <p:nvPr/>
              </p:nvSpPr>
              <p:spPr>
                <a:xfrm>
                  <a:off x="250374" y="5233247"/>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04</a:t>
                  </a:r>
                </a:p>
              </p:txBody>
            </p:sp>
            <p:sp>
              <p:nvSpPr>
                <p:cNvPr id="59" name="Oval 58">
                  <a:extLst>
                    <a:ext uri="{FF2B5EF4-FFF2-40B4-BE49-F238E27FC236}">
                      <a16:creationId xmlns:a16="http://schemas.microsoft.com/office/drawing/2014/main" id="{DF2F6222-D5EA-D17B-9270-A930CDDA45F8}"/>
                    </a:ext>
                  </a:extLst>
                </p:cNvPr>
                <p:cNvSpPr/>
                <p:nvPr/>
              </p:nvSpPr>
              <p:spPr>
                <a:xfrm>
                  <a:off x="257381" y="5899240"/>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05</a:t>
                  </a:r>
                </a:p>
              </p:txBody>
            </p:sp>
            <p:sp>
              <p:nvSpPr>
                <p:cNvPr id="60" name="Oval 59">
                  <a:extLst>
                    <a:ext uri="{FF2B5EF4-FFF2-40B4-BE49-F238E27FC236}">
                      <a16:creationId xmlns:a16="http://schemas.microsoft.com/office/drawing/2014/main" id="{BDF5A47D-7A0F-E89D-5BB4-3667BD083F64}"/>
                    </a:ext>
                  </a:extLst>
                </p:cNvPr>
                <p:cNvSpPr/>
                <p:nvPr/>
              </p:nvSpPr>
              <p:spPr>
                <a:xfrm>
                  <a:off x="250373" y="6552407"/>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06</a:t>
                  </a:r>
                </a:p>
              </p:txBody>
            </p:sp>
          </p:grpSp>
        </p:grpSp>
      </p:grpSp>
      <p:grpSp>
        <p:nvGrpSpPr>
          <p:cNvPr id="12" name="Group 11">
            <a:extLst>
              <a:ext uri="{FF2B5EF4-FFF2-40B4-BE49-F238E27FC236}">
                <a16:creationId xmlns:a16="http://schemas.microsoft.com/office/drawing/2014/main" id="{B1BA6125-A907-8324-F6E0-722ABBF36C2F}"/>
              </a:ext>
            </a:extLst>
          </p:cNvPr>
          <p:cNvGrpSpPr/>
          <p:nvPr/>
        </p:nvGrpSpPr>
        <p:grpSpPr>
          <a:xfrm>
            <a:off x="3475407" y="3974981"/>
            <a:ext cx="3229795" cy="4088725"/>
            <a:chOff x="3475407" y="3974981"/>
            <a:chExt cx="3229795" cy="4088725"/>
          </a:xfrm>
        </p:grpSpPr>
        <p:sp>
          <p:nvSpPr>
            <p:cNvPr id="6" name="Rectangle 5">
              <a:extLst>
                <a:ext uri="{FF2B5EF4-FFF2-40B4-BE49-F238E27FC236}">
                  <a16:creationId xmlns:a16="http://schemas.microsoft.com/office/drawing/2014/main" id="{8272E5B9-13CC-8793-87D4-1807F560EC2C}"/>
                </a:ext>
              </a:extLst>
            </p:cNvPr>
            <p:cNvSpPr/>
            <p:nvPr/>
          </p:nvSpPr>
          <p:spPr>
            <a:xfrm>
              <a:off x="3515075" y="3974981"/>
              <a:ext cx="305266" cy="3566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80" name="Group 79">
              <a:extLst>
                <a:ext uri="{FF2B5EF4-FFF2-40B4-BE49-F238E27FC236}">
                  <a16:creationId xmlns:a16="http://schemas.microsoft.com/office/drawing/2014/main" id="{6F71CBD6-F478-A28C-A328-185820F1038C}"/>
                </a:ext>
              </a:extLst>
            </p:cNvPr>
            <p:cNvGrpSpPr/>
            <p:nvPr/>
          </p:nvGrpSpPr>
          <p:grpSpPr>
            <a:xfrm>
              <a:off x="3475407" y="4062610"/>
              <a:ext cx="3229795" cy="4001096"/>
              <a:chOff x="3475407" y="3548257"/>
              <a:chExt cx="3229795" cy="4001096"/>
            </a:xfrm>
          </p:grpSpPr>
          <p:sp>
            <p:nvSpPr>
              <p:cNvPr id="31" name="Rectangle 30">
                <a:extLst>
                  <a:ext uri="{FF2B5EF4-FFF2-40B4-BE49-F238E27FC236}">
                    <a16:creationId xmlns:a16="http://schemas.microsoft.com/office/drawing/2014/main" id="{E431B051-588A-7102-CA97-4A34D339C579}"/>
                  </a:ext>
                </a:extLst>
              </p:cNvPr>
              <p:cNvSpPr/>
              <p:nvPr/>
            </p:nvSpPr>
            <p:spPr>
              <a:xfrm>
                <a:off x="3475407" y="3716090"/>
                <a:ext cx="3229795" cy="38332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600"/>
              </a:p>
            </p:txBody>
          </p:sp>
          <p:sp>
            <p:nvSpPr>
              <p:cNvPr id="43" name="TextBox 42">
                <a:extLst>
                  <a:ext uri="{FF2B5EF4-FFF2-40B4-BE49-F238E27FC236}">
                    <a16:creationId xmlns:a16="http://schemas.microsoft.com/office/drawing/2014/main" id="{04A3C2C0-2D33-F431-F353-E23624C55FB8}"/>
                  </a:ext>
                </a:extLst>
              </p:cNvPr>
              <p:cNvSpPr txBox="1"/>
              <p:nvPr/>
            </p:nvSpPr>
            <p:spPr>
              <a:xfrm>
                <a:off x="4070486" y="4311270"/>
                <a:ext cx="2496047" cy="461665"/>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Remediation responds to the needs of the child.</a:t>
                </a:r>
                <a:endParaRPr lang="en-CN" sz="1200" dirty="0">
                  <a:solidFill>
                    <a:schemeClr val="tx1">
                      <a:lumMod val="75000"/>
                      <a:lumOff val="25000"/>
                    </a:schemeClr>
                  </a:solidFill>
                  <a:latin typeface="+mj-lt"/>
                </a:endParaRPr>
              </a:p>
            </p:txBody>
          </p:sp>
          <p:sp>
            <p:nvSpPr>
              <p:cNvPr id="41" name="TextBox 40">
                <a:extLst>
                  <a:ext uri="{FF2B5EF4-FFF2-40B4-BE49-F238E27FC236}">
                    <a16:creationId xmlns:a16="http://schemas.microsoft.com/office/drawing/2014/main" id="{85DD851C-9BDE-5769-5779-39C7533EB604}"/>
                  </a:ext>
                </a:extLst>
              </p:cNvPr>
              <p:cNvSpPr txBox="1"/>
              <p:nvPr/>
            </p:nvSpPr>
            <p:spPr>
              <a:xfrm>
                <a:off x="4075404" y="5053649"/>
                <a:ext cx="2547005" cy="461665"/>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Remediation responds to the scale and severity of each case.</a:t>
                </a:r>
                <a:endParaRPr lang="en-CN" sz="1200">
                  <a:solidFill>
                    <a:schemeClr val="tx1">
                      <a:lumMod val="75000"/>
                      <a:lumOff val="25000"/>
                    </a:schemeClr>
                  </a:solidFill>
                  <a:latin typeface="+mj-lt"/>
                </a:endParaRPr>
              </a:p>
            </p:txBody>
          </p:sp>
          <p:sp>
            <p:nvSpPr>
              <p:cNvPr id="39" name="TextBox 38">
                <a:extLst>
                  <a:ext uri="{FF2B5EF4-FFF2-40B4-BE49-F238E27FC236}">
                    <a16:creationId xmlns:a16="http://schemas.microsoft.com/office/drawing/2014/main" id="{9CF8F831-1B13-0C8B-C6B5-55FABA1A83B6}"/>
                  </a:ext>
                </a:extLst>
              </p:cNvPr>
              <p:cNvSpPr txBox="1"/>
              <p:nvPr/>
            </p:nvSpPr>
            <p:spPr>
              <a:xfrm>
                <a:off x="4102213" y="5766198"/>
                <a:ext cx="2520196" cy="646331"/>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Child labour cases are remediated with professional support from independent child rights experts.</a:t>
                </a:r>
                <a:endParaRPr lang="en-CN" sz="1200">
                  <a:solidFill>
                    <a:schemeClr val="tx1">
                      <a:lumMod val="75000"/>
                      <a:lumOff val="25000"/>
                    </a:schemeClr>
                  </a:solidFill>
                  <a:latin typeface="+mj-lt"/>
                </a:endParaRPr>
              </a:p>
            </p:txBody>
          </p:sp>
          <p:sp>
            <p:nvSpPr>
              <p:cNvPr id="37" name="TextBox 36">
                <a:extLst>
                  <a:ext uri="{FF2B5EF4-FFF2-40B4-BE49-F238E27FC236}">
                    <a16:creationId xmlns:a16="http://schemas.microsoft.com/office/drawing/2014/main" id="{5C346FB0-4CCB-42C1-33E7-2FC2425391B7}"/>
                  </a:ext>
                </a:extLst>
              </p:cNvPr>
              <p:cNvSpPr txBox="1"/>
              <p:nvPr/>
            </p:nvSpPr>
            <p:spPr>
              <a:xfrm>
                <a:off x="4102213" y="6533099"/>
                <a:ext cx="2520196" cy="646331"/>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GB" sz="1200" dirty="0">
                    <a:solidFill>
                      <a:schemeClr val="tx1">
                        <a:lumMod val="75000"/>
                        <a:lumOff val="25000"/>
                      </a:schemeClr>
                    </a:solidFill>
                    <a:latin typeface="+mj-lt"/>
                  </a:rPr>
                  <a:t>Access to adequate remedy is provided to ensure appropriate support for each case.  </a:t>
                </a:r>
                <a:endParaRPr lang="en-CN" sz="1200">
                  <a:solidFill>
                    <a:schemeClr val="tx1">
                      <a:lumMod val="75000"/>
                      <a:lumOff val="25000"/>
                    </a:schemeClr>
                  </a:solidFill>
                  <a:latin typeface="+mj-lt"/>
                </a:endParaRPr>
              </a:p>
            </p:txBody>
          </p:sp>
          <p:sp>
            <p:nvSpPr>
              <p:cNvPr id="36" name="TextBox 35">
                <a:extLst>
                  <a:ext uri="{FF2B5EF4-FFF2-40B4-BE49-F238E27FC236}">
                    <a16:creationId xmlns:a16="http://schemas.microsoft.com/office/drawing/2014/main" id="{214A0554-2F0F-1E4B-0D34-793AFF3C8739}"/>
                  </a:ext>
                </a:extLst>
              </p:cNvPr>
              <p:cNvSpPr txBox="1"/>
              <p:nvPr/>
            </p:nvSpPr>
            <p:spPr>
              <a:xfrm>
                <a:off x="3596835" y="3548257"/>
                <a:ext cx="3019052" cy="512136"/>
              </a:xfrm>
              <a:prstGeom prst="rect">
                <a:avLst/>
              </a:prstGeom>
              <a:solidFill>
                <a:schemeClr val="accent4">
                  <a:lumMod val="75000"/>
                </a:schemeClr>
              </a:solidFill>
              <a:ln>
                <a:solidFill>
                  <a:schemeClr val="bg1"/>
                </a:solidFill>
              </a:ln>
            </p:spPr>
            <p:txBody>
              <a:bodyPr wrap="square" rtlCol="0">
                <a:noAutofit/>
              </a:bodyPr>
              <a:lstStyle/>
              <a:p>
                <a:pPr marL="241300" algn="ctr"/>
                <a:r>
                  <a:rPr lang="en-HK" sz="1400" dirty="0">
                    <a:solidFill>
                      <a:schemeClr val="bg1"/>
                    </a:solidFill>
                    <a:effectLst/>
                    <a:ea typeface="DengXian" panose="02010600030101010101" pitchFamily="2" charset="-122"/>
                    <a:cs typeface="Times New Roman" panose="02020603050405020304" pitchFamily="18" charset="0"/>
                  </a:rPr>
                  <a:t>Key Elements of Child Labour Remediation Management</a:t>
                </a:r>
                <a:endParaRPr lang="en-CN" sz="1400" dirty="0">
                  <a:solidFill>
                    <a:schemeClr val="bg1"/>
                  </a:solidFill>
                  <a:effectLst/>
                  <a:ea typeface="DengXian" panose="02010600030101010101" pitchFamily="2" charset="-122"/>
                  <a:cs typeface="Times New Roman" panose="02020603050405020304" pitchFamily="18" charset="0"/>
                </a:endParaRPr>
              </a:p>
            </p:txBody>
          </p:sp>
          <p:grpSp>
            <p:nvGrpSpPr>
              <p:cNvPr id="63" name="Group 62">
                <a:extLst>
                  <a:ext uri="{FF2B5EF4-FFF2-40B4-BE49-F238E27FC236}">
                    <a16:creationId xmlns:a16="http://schemas.microsoft.com/office/drawing/2014/main" id="{617B2083-43A4-37FA-1826-DC550B72B05C}"/>
                  </a:ext>
                </a:extLst>
              </p:cNvPr>
              <p:cNvGrpSpPr/>
              <p:nvPr/>
            </p:nvGrpSpPr>
            <p:grpSpPr>
              <a:xfrm>
                <a:off x="3619615" y="4321578"/>
                <a:ext cx="402040" cy="2636792"/>
                <a:chOff x="250373" y="4019666"/>
                <a:chExt cx="402040" cy="2636792"/>
              </a:xfrm>
              <a:solidFill>
                <a:schemeClr val="tx2"/>
              </a:solidFill>
            </p:grpSpPr>
            <p:sp>
              <p:nvSpPr>
                <p:cNvPr id="65" name="Oval 64">
                  <a:extLst>
                    <a:ext uri="{FF2B5EF4-FFF2-40B4-BE49-F238E27FC236}">
                      <a16:creationId xmlns:a16="http://schemas.microsoft.com/office/drawing/2014/main" id="{D3D80017-BF18-4B61-C5EB-DF7EE63A0C23}"/>
                    </a:ext>
                  </a:extLst>
                </p:cNvPr>
                <p:cNvSpPr/>
                <p:nvPr/>
              </p:nvSpPr>
              <p:spPr>
                <a:xfrm>
                  <a:off x="254848" y="4019666"/>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07</a:t>
                  </a:r>
                </a:p>
              </p:txBody>
            </p:sp>
            <p:sp>
              <p:nvSpPr>
                <p:cNvPr id="66" name="Oval 65">
                  <a:extLst>
                    <a:ext uri="{FF2B5EF4-FFF2-40B4-BE49-F238E27FC236}">
                      <a16:creationId xmlns:a16="http://schemas.microsoft.com/office/drawing/2014/main" id="{47A2287C-9AC3-9DDF-6AD5-C277F7E00E03}"/>
                    </a:ext>
                  </a:extLst>
                </p:cNvPr>
                <p:cNvSpPr/>
                <p:nvPr/>
              </p:nvSpPr>
              <p:spPr>
                <a:xfrm>
                  <a:off x="254848" y="4770080"/>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08</a:t>
                  </a:r>
                </a:p>
              </p:txBody>
            </p:sp>
            <p:sp>
              <p:nvSpPr>
                <p:cNvPr id="67" name="Oval 66">
                  <a:extLst>
                    <a:ext uri="{FF2B5EF4-FFF2-40B4-BE49-F238E27FC236}">
                      <a16:creationId xmlns:a16="http://schemas.microsoft.com/office/drawing/2014/main" id="{BA582C20-4BC1-501B-7D31-5C8D50982AF7}"/>
                    </a:ext>
                  </a:extLst>
                </p:cNvPr>
                <p:cNvSpPr/>
                <p:nvPr/>
              </p:nvSpPr>
              <p:spPr>
                <a:xfrm>
                  <a:off x="250374" y="5504183"/>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09</a:t>
                  </a:r>
                </a:p>
              </p:txBody>
            </p:sp>
            <p:sp>
              <p:nvSpPr>
                <p:cNvPr id="69" name="Oval 68">
                  <a:extLst>
                    <a:ext uri="{FF2B5EF4-FFF2-40B4-BE49-F238E27FC236}">
                      <a16:creationId xmlns:a16="http://schemas.microsoft.com/office/drawing/2014/main" id="{DE60F7F7-6542-4F2A-8D4C-6D118D394220}"/>
                    </a:ext>
                  </a:extLst>
                </p:cNvPr>
                <p:cNvSpPr/>
                <p:nvPr/>
              </p:nvSpPr>
              <p:spPr>
                <a:xfrm>
                  <a:off x="250373" y="6258893"/>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10</a:t>
                  </a:r>
                </a:p>
              </p:txBody>
            </p:sp>
          </p:grpSp>
        </p:grpSp>
      </p:grpSp>
      <p:grpSp>
        <p:nvGrpSpPr>
          <p:cNvPr id="9" name="Group 8">
            <a:extLst>
              <a:ext uri="{FF2B5EF4-FFF2-40B4-BE49-F238E27FC236}">
                <a16:creationId xmlns:a16="http://schemas.microsoft.com/office/drawing/2014/main" id="{EBA703E6-ACD6-2EF6-AE2F-861E4C175769}"/>
              </a:ext>
            </a:extLst>
          </p:cNvPr>
          <p:cNvGrpSpPr/>
          <p:nvPr/>
        </p:nvGrpSpPr>
        <p:grpSpPr>
          <a:xfrm>
            <a:off x="176116" y="2935723"/>
            <a:ext cx="6529484" cy="952748"/>
            <a:chOff x="176116" y="2935723"/>
            <a:chExt cx="6529484" cy="952748"/>
          </a:xfrm>
        </p:grpSpPr>
        <p:sp>
          <p:nvSpPr>
            <p:cNvPr id="3" name="Rectangle 2">
              <a:extLst>
                <a:ext uri="{FF2B5EF4-FFF2-40B4-BE49-F238E27FC236}">
                  <a16:creationId xmlns:a16="http://schemas.microsoft.com/office/drawing/2014/main" id="{E9583DA0-ABA7-EC77-6FF3-B6A633FFB86B}"/>
                </a:ext>
              </a:extLst>
            </p:cNvPr>
            <p:cNvSpPr/>
            <p:nvPr/>
          </p:nvSpPr>
          <p:spPr>
            <a:xfrm>
              <a:off x="890085" y="2935723"/>
              <a:ext cx="305266" cy="356669"/>
            </a:xfrm>
            <a:prstGeom prst="rect">
              <a:avLst/>
            </a:prstGeom>
            <a:solidFill>
              <a:srgbClr val="E52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78" name="Group 77">
              <a:extLst>
                <a:ext uri="{FF2B5EF4-FFF2-40B4-BE49-F238E27FC236}">
                  <a16:creationId xmlns:a16="http://schemas.microsoft.com/office/drawing/2014/main" id="{5D642770-8D9A-F89F-BA2B-87A89FB16940}"/>
                </a:ext>
              </a:extLst>
            </p:cNvPr>
            <p:cNvGrpSpPr/>
            <p:nvPr/>
          </p:nvGrpSpPr>
          <p:grpSpPr>
            <a:xfrm>
              <a:off x="176116" y="3023903"/>
              <a:ext cx="6529484" cy="864568"/>
              <a:chOff x="176116" y="2566701"/>
              <a:chExt cx="6529484" cy="864568"/>
            </a:xfrm>
          </p:grpSpPr>
          <p:sp>
            <p:nvSpPr>
              <p:cNvPr id="5" name="Rectangle 4">
                <a:extLst>
                  <a:ext uri="{FF2B5EF4-FFF2-40B4-BE49-F238E27FC236}">
                    <a16:creationId xmlns:a16="http://schemas.microsoft.com/office/drawing/2014/main" id="{94D1F318-1F7D-A048-7A26-C946542ECD01}"/>
                  </a:ext>
                </a:extLst>
              </p:cNvPr>
              <p:cNvSpPr/>
              <p:nvPr/>
            </p:nvSpPr>
            <p:spPr>
              <a:xfrm>
                <a:off x="176116" y="2737553"/>
                <a:ext cx="6529484" cy="6937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600"/>
              </a:p>
            </p:txBody>
          </p:sp>
          <p:sp>
            <p:nvSpPr>
              <p:cNvPr id="8" name="TextBox 7">
                <a:extLst>
                  <a:ext uri="{FF2B5EF4-FFF2-40B4-BE49-F238E27FC236}">
                    <a16:creationId xmlns:a16="http://schemas.microsoft.com/office/drawing/2014/main" id="{E1765C1A-4C36-93B6-5B8E-976910E97164}"/>
                  </a:ext>
                </a:extLst>
              </p:cNvPr>
              <p:cNvSpPr txBox="1"/>
              <p:nvPr/>
            </p:nvSpPr>
            <p:spPr>
              <a:xfrm>
                <a:off x="897849" y="3022374"/>
                <a:ext cx="5469279" cy="276999"/>
              </a:xfrm>
              <a:prstGeom prst="rect">
                <a:avLst/>
              </a:prstGeom>
              <a:noFill/>
            </p:spPr>
            <p:txBody>
              <a:bodyPr wrap="square" rtlCol="0">
                <a:spAutoFit/>
              </a:bodyPr>
              <a:lstStyle/>
              <a:p>
                <a:r>
                  <a:rPr lang="en-HK" sz="1200" dirty="0">
                    <a:solidFill>
                      <a:schemeClr val="tx1">
                        <a:lumMod val="75000"/>
                        <a:lumOff val="25000"/>
                      </a:schemeClr>
                    </a:solidFill>
                    <a:effectLst/>
                    <a:latin typeface="+mj-lt"/>
                    <a:ea typeface="DengXian" panose="02010600030101010101" pitchFamily="2" charset="-122"/>
                    <a:cs typeface="Arial Narrow" panose="020B0604020202020204" pitchFamily="34" charset="0"/>
                  </a:rPr>
                  <a:t>The rights of the child are always prioritised over commercial or other interests.</a:t>
                </a:r>
                <a:endParaRPr lang="en-CN" sz="1200" dirty="0">
                  <a:solidFill>
                    <a:schemeClr val="tx1">
                      <a:lumMod val="75000"/>
                      <a:lumOff val="25000"/>
                    </a:schemeClr>
                  </a:solidFill>
                  <a:latin typeface="+mj-lt"/>
                  <a:cs typeface="Arial Narrow" panose="020B0604020202020204" pitchFamily="34" charset="0"/>
                </a:endParaRPr>
              </a:p>
            </p:txBody>
          </p:sp>
          <p:sp>
            <p:nvSpPr>
              <p:cNvPr id="75" name="Oval 74">
                <a:extLst>
                  <a:ext uri="{FF2B5EF4-FFF2-40B4-BE49-F238E27FC236}">
                    <a16:creationId xmlns:a16="http://schemas.microsoft.com/office/drawing/2014/main" id="{249B1D04-6C11-B93B-D2C4-BA30E771A00E}"/>
                  </a:ext>
                </a:extLst>
              </p:cNvPr>
              <p:cNvSpPr/>
              <p:nvPr/>
            </p:nvSpPr>
            <p:spPr>
              <a:xfrm>
                <a:off x="279352" y="2929419"/>
                <a:ext cx="397565" cy="397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01</a:t>
                </a:r>
              </a:p>
            </p:txBody>
          </p:sp>
          <p:sp>
            <p:nvSpPr>
              <p:cNvPr id="7" name="TextBox 6">
                <a:extLst>
                  <a:ext uri="{FF2B5EF4-FFF2-40B4-BE49-F238E27FC236}">
                    <a16:creationId xmlns:a16="http://schemas.microsoft.com/office/drawing/2014/main" id="{5D356D46-9E57-5465-86BB-52FB134FB70E}"/>
                  </a:ext>
                </a:extLst>
              </p:cNvPr>
              <p:cNvSpPr txBox="1"/>
              <p:nvPr/>
            </p:nvSpPr>
            <p:spPr>
              <a:xfrm>
                <a:off x="967768" y="2566701"/>
                <a:ext cx="5277833" cy="341703"/>
              </a:xfrm>
              <a:prstGeom prst="rect">
                <a:avLst/>
              </a:prstGeom>
              <a:solidFill>
                <a:schemeClr val="accent1"/>
              </a:solidFill>
              <a:ln>
                <a:solidFill>
                  <a:schemeClr val="bg1"/>
                </a:solidFill>
              </a:ln>
            </p:spPr>
            <p:txBody>
              <a:bodyPr wrap="square" rtlCol="0">
                <a:noAutofit/>
              </a:bodyPr>
              <a:lstStyle/>
              <a:p>
                <a:pPr algn="ctr"/>
                <a:r>
                  <a:rPr lang="en-HK" sz="1400" b="1" dirty="0">
                    <a:solidFill>
                      <a:schemeClr val="bg1"/>
                    </a:solidFill>
                    <a:effectLst/>
                    <a:latin typeface="+mj-lt"/>
                    <a:ea typeface="DengXian" panose="02010600030101010101" pitchFamily="2" charset="-122"/>
                    <a:cs typeface="Arial Narrow" panose="020B0604020202020204" pitchFamily="34" charset="0"/>
                  </a:rPr>
                  <a:t>The Rights of The Child</a:t>
                </a:r>
                <a:endParaRPr lang="en-CN" sz="1400" b="1" dirty="0">
                  <a:solidFill>
                    <a:schemeClr val="bg1"/>
                  </a:solidFill>
                  <a:latin typeface="+mj-lt"/>
                </a:endParaRPr>
              </a:p>
            </p:txBody>
          </p:sp>
        </p:grpSp>
      </p:grpSp>
      <p:grpSp>
        <p:nvGrpSpPr>
          <p:cNvPr id="14" name="Group 13">
            <a:extLst>
              <a:ext uri="{FF2B5EF4-FFF2-40B4-BE49-F238E27FC236}">
                <a16:creationId xmlns:a16="http://schemas.microsoft.com/office/drawing/2014/main" id="{BA0C7298-A745-C9EC-B4D0-59928A118E40}"/>
              </a:ext>
            </a:extLst>
          </p:cNvPr>
          <p:cNvGrpSpPr/>
          <p:nvPr/>
        </p:nvGrpSpPr>
        <p:grpSpPr>
          <a:xfrm>
            <a:off x="176115" y="8137887"/>
            <a:ext cx="6529086" cy="1133273"/>
            <a:chOff x="176115" y="8137887"/>
            <a:chExt cx="6529086" cy="1133273"/>
          </a:xfrm>
        </p:grpSpPr>
        <p:sp>
          <p:nvSpPr>
            <p:cNvPr id="13" name="Rectangle 12">
              <a:extLst>
                <a:ext uri="{FF2B5EF4-FFF2-40B4-BE49-F238E27FC236}">
                  <a16:creationId xmlns:a16="http://schemas.microsoft.com/office/drawing/2014/main" id="{BDC09D70-E12B-96E5-B30E-4FB3A103B198}"/>
                </a:ext>
              </a:extLst>
            </p:cNvPr>
            <p:cNvSpPr/>
            <p:nvPr/>
          </p:nvSpPr>
          <p:spPr>
            <a:xfrm>
              <a:off x="288601" y="8137887"/>
              <a:ext cx="305266" cy="3566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81" name="Group 80">
              <a:extLst>
                <a:ext uri="{FF2B5EF4-FFF2-40B4-BE49-F238E27FC236}">
                  <a16:creationId xmlns:a16="http://schemas.microsoft.com/office/drawing/2014/main" id="{A611ABE2-F08D-3B53-C0A4-D66CD2764981}"/>
                </a:ext>
              </a:extLst>
            </p:cNvPr>
            <p:cNvGrpSpPr/>
            <p:nvPr/>
          </p:nvGrpSpPr>
          <p:grpSpPr>
            <a:xfrm>
              <a:off x="176115" y="8236201"/>
              <a:ext cx="6529086" cy="1034959"/>
              <a:chOff x="176115" y="8121898"/>
              <a:chExt cx="6529086" cy="1034959"/>
            </a:xfrm>
          </p:grpSpPr>
          <p:sp>
            <p:nvSpPr>
              <p:cNvPr id="46" name="Rectangle 45">
                <a:extLst>
                  <a:ext uri="{FF2B5EF4-FFF2-40B4-BE49-F238E27FC236}">
                    <a16:creationId xmlns:a16="http://schemas.microsoft.com/office/drawing/2014/main" id="{A6AFAD57-B743-13CA-F9F8-FF06358ADBA8}"/>
                  </a:ext>
                </a:extLst>
              </p:cNvPr>
              <p:cNvSpPr/>
              <p:nvPr/>
            </p:nvSpPr>
            <p:spPr>
              <a:xfrm>
                <a:off x="176115" y="8285593"/>
                <a:ext cx="6529086" cy="8712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sz="1600"/>
              </a:p>
            </p:txBody>
          </p:sp>
          <p:sp>
            <p:nvSpPr>
              <p:cNvPr id="49" name="TextBox 48">
                <a:extLst>
                  <a:ext uri="{FF2B5EF4-FFF2-40B4-BE49-F238E27FC236}">
                    <a16:creationId xmlns:a16="http://schemas.microsoft.com/office/drawing/2014/main" id="{6AE9F0FE-A989-D2FC-796B-2DBCB32810A5}"/>
                  </a:ext>
                </a:extLst>
              </p:cNvPr>
              <p:cNvSpPr txBox="1"/>
              <p:nvPr/>
            </p:nvSpPr>
            <p:spPr>
              <a:xfrm>
                <a:off x="717657" y="8573268"/>
                <a:ext cx="5904752" cy="461665"/>
              </a:xfrm>
              <a:prstGeom prst="rect">
                <a:avLst/>
              </a:prstGeom>
              <a:noFill/>
            </p:spPr>
            <p:txBody>
              <a:bodyPr wrap="square" rtlCol="0">
                <a:sp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pPr algn="just"/>
                <a:r>
                  <a:rPr lang="en-HK" sz="1200" dirty="0">
                    <a:solidFill>
                      <a:schemeClr val="tx1">
                        <a:lumMod val="75000"/>
                        <a:lumOff val="25000"/>
                      </a:schemeClr>
                    </a:solidFill>
                    <a:latin typeface="+mj-lt"/>
                  </a:rPr>
                  <a:t>Where functioning government structures are available, companies shall support and build on these.</a:t>
                </a:r>
                <a:endParaRPr lang="en-CN" sz="1200" dirty="0">
                  <a:solidFill>
                    <a:schemeClr val="tx1">
                      <a:lumMod val="75000"/>
                      <a:lumOff val="25000"/>
                    </a:schemeClr>
                  </a:solidFill>
                  <a:latin typeface="+mj-lt"/>
                </a:endParaRPr>
              </a:p>
            </p:txBody>
          </p:sp>
          <p:sp>
            <p:nvSpPr>
              <p:cNvPr id="48" name="TextBox 47">
                <a:extLst>
                  <a:ext uri="{FF2B5EF4-FFF2-40B4-BE49-F238E27FC236}">
                    <a16:creationId xmlns:a16="http://schemas.microsoft.com/office/drawing/2014/main" id="{8FDB3E00-5707-8CC2-0B9C-5C3533A45536}"/>
                  </a:ext>
                </a:extLst>
              </p:cNvPr>
              <p:cNvSpPr txBox="1"/>
              <p:nvPr/>
            </p:nvSpPr>
            <p:spPr>
              <a:xfrm>
                <a:off x="391060" y="8121898"/>
                <a:ext cx="6175474" cy="322333"/>
              </a:xfrm>
              <a:prstGeom prst="rect">
                <a:avLst/>
              </a:prstGeom>
              <a:solidFill>
                <a:schemeClr val="accent4">
                  <a:lumMod val="75000"/>
                </a:schemeClr>
              </a:solidFill>
              <a:ln>
                <a:solidFill>
                  <a:schemeClr val="bg1"/>
                </a:solidFill>
              </a:ln>
            </p:spPr>
            <p:txBody>
              <a:bodyPr wrap="none" rtlCol="0">
                <a:noAutofit/>
              </a:bodyPr>
              <a:lstStyle/>
              <a:p>
                <a:pPr algn="ctr"/>
                <a:r>
                  <a:rPr lang="en-HK" sz="1400" dirty="0">
                    <a:solidFill>
                      <a:schemeClr val="bg1"/>
                    </a:solidFill>
                  </a:rPr>
                  <a:t>Links to Government Structures</a:t>
                </a:r>
                <a:endParaRPr lang="en-CN" sz="1400">
                  <a:solidFill>
                    <a:schemeClr val="bg1"/>
                  </a:solidFill>
                </a:endParaRPr>
              </a:p>
            </p:txBody>
          </p:sp>
          <p:sp>
            <p:nvSpPr>
              <p:cNvPr id="76" name="Oval 75">
                <a:extLst>
                  <a:ext uri="{FF2B5EF4-FFF2-40B4-BE49-F238E27FC236}">
                    <a16:creationId xmlns:a16="http://schemas.microsoft.com/office/drawing/2014/main" id="{F267132F-EAF0-5DAD-4453-2B12219E6D91}"/>
                  </a:ext>
                </a:extLst>
              </p:cNvPr>
              <p:cNvSpPr/>
              <p:nvPr/>
            </p:nvSpPr>
            <p:spPr>
              <a:xfrm>
                <a:off x="279352" y="8555992"/>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11</a:t>
                </a:r>
              </a:p>
            </p:txBody>
          </p:sp>
        </p:grpSp>
      </p:grpSp>
      <p:pic>
        <p:nvPicPr>
          <p:cNvPr id="77" name="Picture 76">
            <a:extLst>
              <a:ext uri="{FF2B5EF4-FFF2-40B4-BE49-F238E27FC236}">
                <a16:creationId xmlns:a16="http://schemas.microsoft.com/office/drawing/2014/main" id="{4CC8AC69-5DC9-AFB6-6381-70F1CCDD0E2B}"/>
              </a:ext>
            </a:extLst>
          </p:cNvPr>
          <p:cNvPicPr>
            <a:picLocks noChangeAspect="1"/>
          </p:cNvPicPr>
          <p:nvPr/>
        </p:nvPicPr>
        <p:blipFill>
          <a:blip r:embed="rId2"/>
          <a:stretch>
            <a:fillRect/>
          </a:stretch>
        </p:blipFill>
        <p:spPr>
          <a:xfrm>
            <a:off x="1972759" y="376399"/>
            <a:ext cx="2785358" cy="517902"/>
          </a:xfrm>
          <a:prstGeom prst="rect">
            <a:avLst/>
          </a:prstGeom>
        </p:spPr>
      </p:pic>
      <p:sp>
        <p:nvSpPr>
          <p:cNvPr id="82" name="TextBox 81">
            <a:extLst>
              <a:ext uri="{FF2B5EF4-FFF2-40B4-BE49-F238E27FC236}">
                <a16:creationId xmlns:a16="http://schemas.microsoft.com/office/drawing/2014/main" id="{80981983-1C4F-92AB-0ADF-EB55E9CF3E52}"/>
              </a:ext>
            </a:extLst>
          </p:cNvPr>
          <p:cNvSpPr txBox="1"/>
          <p:nvPr/>
        </p:nvSpPr>
        <p:spPr>
          <a:xfrm>
            <a:off x="0" y="9486870"/>
            <a:ext cx="6857999" cy="261610"/>
          </a:xfrm>
          <a:prstGeom prst="rect">
            <a:avLst/>
          </a:prstGeom>
          <a:noFill/>
        </p:spPr>
        <p:txBody>
          <a:bodyPr wrap="square" rtlCol="0">
            <a:spAutoFit/>
          </a:bodyPr>
          <a:lstStyle/>
          <a:p>
            <a:pPr algn="ctr"/>
            <a:r>
              <a:rPr lang="en-CN" sz="1100">
                <a:solidFill>
                  <a:schemeClr val="tx1">
                    <a:lumMod val="75000"/>
                    <a:lumOff val="25000"/>
                  </a:schemeClr>
                </a:solidFill>
                <a:latin typeface="+mj-lt"/>
              </a:rPr>
              <a:t>Contact: </a:t>
            </a:r>
            <a:r>
              <a:rPr lang="en-CN" sz="1100">
                <a:solidFill>
                  <a:schemeClr val="tx1">
                    <a:lumMod val="75000"/>
                    <a:lumOff val="25000"/>
                  </a:schemeClr>
                </a:solidFill>
                <a:latin typeface="+mj-lt"/>
                <a:hlinkClick r:id="rId3"/>
              </a:rPr>
              <a:t>info@childrights-business.org</a:t>
            </a:r>
            <a:r>
              <a:rPr lang="en-CN" sz="1100">
                <a:solidFill>
                  <a:schemeClr val="tx1">
                    <a:lumMod val="75000"/>
                    <a:lumOff val="25000"/>
                  </a:schemeClr>
                </a:solidFill>
                <a:latin typeface="+mj-lt"/>
              </a:rPr>
              <a:t>         </a:t>
            </a:r>
            <a:r>
              <a:rPr lang="en-CN" sz="1100">
                <a:solidFill>
                  <a:schemeClr val="tx1">
                    <a:lumMod val="75000"/>
                    <a:lumOff val="25000"/>
                  </a:schemeClr>
                </a:solidFill>
                <a:latin typeface="+mj-lt"/>
                <a:hlinkClick r:id="rId4"/>
              </a:rPr>
              <a:t>www.childrights-business.org</a:t>
            </a:r>
            <a:r>
              <a:rPr lang="en-CN" sz="1100">
                <a:solidFill>
                  <a:schemeClr val="tx1">
                    <a:lumMod val="75000"/>
                    <a:lumOff val="25000"/>
                  </a:schemeClr>
                </a:solidFill>
                <a:latin typeface="+mj-lt"/>
              </a:rPr>
              <a:t> </a:t>
            </a:r>
          </a:p>
        </p:txBody>
      </p:sp>
    </p:spTree>
    <p:extLst>
      <p:ext uri="{BB962C8B-B14F-4D97-AF65-F5344CB8AC3E}">
        <p14:creationId xmlns:p14="http://schemas.microsoft.com/office/powerpoint/2010/main" val="83535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D7ACF15-C5C6-5791-2E73-3ABB091DE860}"/>
              </a:ext>
            </a:extLst>
          </p:cNvPr>
          <p:cNvGrpSpPr/>
          <p:nvPr/>
        </p:nvGrpSpPr>
        <p:grpSpPr>
          <a:xfrm>
            <a:off x="260574" y="2072854"/>
            <a:ext cx="2114039" cy="2967001"/>
            <a:chOff x="260574" y="2058398"/>
            <a:chExt cx="2114039" cy="2967001"/>
          </a:xfrm>
        </p:grpSpPr>
        <p:sp>
          <p:nvSpPr>
            <p:cNvPr id="23" name="Rectangle 22">
              <a:extLst>
                <a:ext uri="{FF2B5EF4-FFF2-40B4-BE49-F238E27FC236}">
                  <a16:creationId xmlns:a16="http://schemas.microsoft.com/office/drawing/2014/main" id="{EC75BA38-8352-FEBD-DE52-1031043D89B0}"/>
                </a:ext>
              </a:extLst>
            </p:cNvPr>
            <p:cNvSpPr/>
            <p:nvPr/>
          </p:nvSpPr>
          <p:spPr>
            <a:xfrm>
              <a:off x="260574" y="2058398"/>
              <a:ext cx="2114039" cy="2967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5" name="Oval 4">
              <a:extLst>
                <a:ext uri="{FF2B5EF4-FFF2-40B4-BE49-F238E27FC236}">
                  <a16:creationId xmlns:a16="http://schemas.microsoft.com/office/drawing/2014/main" id="{BCCADAE9-BCC7-DA9E-1875-B541440A9619}"/>
                </a:ext>
              </a:extLst>
            </p:cNvPr>
            <p:cNvSpPr/>
            <p:nvPr/>
          </p:nvSpPr>
          <p:spPr>
            <a:xfrm>
              <a:off x="311920" y="2098112"/>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02</a:t>
              </a:r>
            </a:p>
          </p:txBody>
        </p:sp>
        <p:sp>
          <p:nvSpPr>
            <p:cNvPr id="6" name="Oval 5">
              <a:extLst>
                <a:ext uri="{FF2B5EF4-FFF2-40B4-BE49-F238E27FC236}">
                  <a16:creationId xmlns:a16="http://schemas.microsoft.com/office/drawing/2014/main" id="{C1575282-F4A1-DFA4-67ED-15F510453123}"/>
                </a:ext>
              </a:extLst>
            </p:cNvPr>
            <p:cNvSpPr/>
            <p:nvPr/>
          </p:nvSpPr>
          <p:spPr>
            <a:xfrm>
              <a:off x="311919" y="2689674"/>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03</a:t>
              </a:r>
            </a:p>
          </p:txBody>
        </p:sp>
        <p:sp>
          <p:nvSpPr>
            <p:cNvPr id="7" name="Oval 6">
              <a:extLst>
                <a:ext uri="{FF2B5EF4-FFF2-40B4-BE49-F238E27FC236}">
                  <a16:creationId xmlns:a16="http://schemas.microsoft.com/office/drawing/2014/main" id="{3A94D142-761F-601B-D055-4C2DA99A76E1}"/>
                </a:ext>
              </a:extLst>
            </p:cNvPr>
            <p:cNvSpPr/>
            <p:nvPr/>
          </p:nvSpPr>
          <p:spPr>
            <a:xfrm>
              <a:off x="316047" y="3281236"/>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04</a:t>
              </a:r>
            </a:p>
          </p:txBody>
        </p:sp>
        <p:sp>
          <p:nvSpPr>
            <p:cNvPr id="8" name="Oval 7">
              <a:extLst>
                <a:ext uri="{FF2B5EF4-FFF2-40B4-BE49-F238E27FC236}">
                  <a16:creationId xmlns:a16="http://schemas.microsoft.com/office/drawing/2014/main" id="{DCE704D5-354C-5DE1-8A32-B34B07095566}"/>
                </a:ext>
              </a:extLst>
            </p:cNvPr>
            <p:cNvSpPr/>
            <p:nvPr/>
          </p:nvSpPr>
          <p:spPr>
            <a:xfrm>
              <a:off x="315732" y="3872798"/>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05</a:t>
              </a:r>
            </a:p>
          </p:txBody>
        </p:sp>
        <p:sp>
          <p:nvSpPr>
            <p:cNvPr id="9" name="Oval 8">
              <a:extLst>
                <a:ext uri="{FF2B5EF4-FFF2-40B4-BE49-F238E27FC236}">
                  <a16:creationId xmlns:a16="http://schemas.microsoft.com/office/drawing/2014/main" id="{6FA59A76-8288-28C0-86B9-543DB125E7D9}"/>
                </a:ext>
              </a:extLst>
            </p:cNvPr>
            <p:cNvSpPr/>
            <p:nvPr/>
          </p:nvSpPr>
          <p:spPr>
            <a:xfrm>
              <a:off x="311918" y="4464358"/>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06</a:t>
              </a:r>
            </a:p>
          </p:txBody>
        </p:sp>
      </p:grpSp>
      <p:grpSp>
        <p:nvGrpSpPr>
          <p:cNvPr id="16" name="Group 15">
            <a:extLst>
              <a:ext uri="{FF2B5EF4-FFF2-40B4-BE49-F238E27FC236}">
                <a16:creationId xmlns:a16="http://schemas.microsoft.com/office/drawing/2014/main" id="{578C0808-2F2F-591E-4DF1-AB60B956D74B}"/>
              </a:ext>
            </a:extLst>
          </p:cNvPr>
          <p:cNvGrpSpPr/>
          <p:nvPr/>
        </p:nvGrpSpPr>
        <p:grpSpPr>
          <a:xfrm>
            <a:off x="238893" y="5663085"/>
            <a:ext cx="2114039" cy="2759576"/>
            <a:chOff x="238893" y="5523934"/>
            <a:chExt cx="2114039" cy="2759576"/>
          </a:xfrm>
        </p:grpSpPr>
        <p:sp>
          <p:nvSpPr>
            <p:cNvPr id="26" name="Rectangle 25">
              <a:extLst>
                <a:ext uri="{FF2B5EF4-FFF2-40B4-BE49-F238E27FC236}">
                  <a16:creationId xmlns:a16="http://schemas.microsoft.com/office/drawing/2014/main" id="{5CAE409C-6471-AA8E-F630-EDC8862B4BCB}"/>
                </a:ext>
              </a:extLst>
            </p:cNvPr>
            <p:cNvSpPr/>
            <p:nvPr/>
          </p:nvSpPr>
          <p:spPr>
            <a:xfrm>
              <a:off x="238893" y="5523934"/>
              <a:ext cx="2114039" cy="2759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 name="Oval 9">
              <a:extLst>
                <a:ext uri="{FF2B5EF4-FFF2-40B4-BE49-F238E27FC236}">
                  <a16:creationId xmlns:a16="http://schemas.microsoft.com/office/drawing/2014/main" id="{B377E042-427E-56F0-ECD5-7D66571F6FFA}"/>
                </a:ext>
              </a:extLst>
            </p:cNvPr>
            <p:cNvSpPr/>
            <p:nvPr/>
          </p:nvSpPr>
          <p:spPr>
            <a:xfrm>
              <a:off x="307398" y="5567352"/>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07</a:t>
              </a:r>
            </a:p>
          </p:txBody>
        </p:sp>
        <p:sp>
          <p:nvSpPr>
            <p:cNvPr id="11" name="Oval 10">
              <a:extLst>
                <a:ext uri="{FF2B5EF4-FFF2-40B4-BE49-F238E27FC236}">
                  <a16:creationId xmlns:a16="http://schemas.microsoft.com/office/drawing/2014/main" id="{DA8745D5-3C8E-05D5-8974-309F1A5F1B28}"/>
                </a:ext>
              </a:extLst>
            </p:cNvPr>
            <p:cNvSpPr/>
            <p:nvPr/>
          </p:nvSpPr>
          <p:spPr>
            <a:xfrm>
              <a:off x="302923" y="6087638"/>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08</a:t>
              </a:r>
            </a:p>
          </p:txBody>
        </p:sp>
        <p:sp>
          <p:nvSpPr>
            <p:cNvPr id="12" name="Oval 11">
              <a:extLst>
                <a:ext uri="{FF2B5EF4-FFF2-40B4-BE49-F238E27FC236}">
                  <a16:creationId xmlns:a16="http://schemas.microsoft.com/office/drawing/2014/main" id="{FCD252E4-AFFC-F847-4029-F0B42E8F315A}"/>
                </a:ext>
              </a:extLst>
            </p:cNvPr>
            <p:cNvSpPr/>
            <p:nvPr/>
          </p:nvSpPr>
          <p:spPr>
            <a:xfrm>
              <a:off x="302923" y="6617795"/>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a:t>09</a:t>
              </a:r>
            </a:p>
          </p:txBody>
        </p:sp>
        <p:sp>
          <p:nvSpPr>
            <p:cNvPr id="13" name="Oval 12">
              <a:extLst>
                <a:ext uri="{FF2B5EF4-FFF2-40B4-BE49-F238E27FC236}">
                  <a16:creationId xmlns:a16="http://schemas.microsoft.com/office/drawing/2014/main" id="{337B19DC-7632-22B0-BD63-DD3712EF392A}"/>
                </a:ext>
              </a:extLst>
            </p:cNvPr>
            <p:cNvSpPr/>
            <p:nvPr/>
          </p:nvSpPr>
          <p:spPr>
            <a:xfrm>
              <a:off x="292028" y="7386627"/>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10</a:t>
              </a:r>
            </a:p>
          </p:txBody>
        </p:sp>
      </p:grpSp>
      <p:sp>
        <p:nvSpPr>
          <p:cNvPr id="93" name="Rectangle 92">
            <a:extLst>
              <a:ext uri="{FF2B5EF4-FFF2-40B4-BE49-F238E27FC236}">
                <a16:creationId xmlns:a16="http://schemas.microsoft.com/office/drawing/2014/main" id="{CDAD575F-A703-5A4F-A35A-F905F2867C95}"/>
              </a:ext>
            </a:extLst>
          </p:cNvPr>
          <p:cNvSpPr/>
          <p:nvPr/>
        </p:nvSpPr>
        <p:spPr>
          <a:xfrm>
            <a:off x="45864" y="146408"/>
            <a:ext cx="6858000" cy="9907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3" name="Group 2">
            <a:extLst>
              <a:ext uri="{FF2B5EF4-FFF2-40B4-BE49-F238E27FC236}">
                <a16:creationId xmlns:a16="http://schemas.microsoft.com/office/drawing/2014/main" id="{50A82A42-60FC-9D4F-8F20-5DD473D6C667}"/>
              </a:ext>
            </a:extLst>
          </p:cNvPr>
          <p:cNvGrpSpPr/>
          <p:nvPr/>
        </p:nvGrpSpPr>
        <p:grpSpPr>
          <a:xfrm>
            <a:off x="305964" y="293582"/>
            <a:ext cx="3123036" cy="403234"/>
            <a:chOff x="305964" y="295217"/>
            <a:chExt cx="3123036" cy="403234"/>
          </a:xfrm>
        </p:grpSpPr>
        <p:sp>
          <p:nvSpPr>
            <p:cNvPr id="54" name="Rectangle 53">
              <a:extLst>
                <a:ext uri="{FF2B5EF4-FFF2-40B4-BE49-F238E27FC236}">
                  <a16:creationId xmlns:a16="http://schemas.microsoft.com/office/drawing/2014/main" id="{624A6FD2-BED1-5B4D-9C29-6D4A1FE9BF91}"/>
                </a:ext>
              </a:extLst>
            </p:cNvPr>
            <p:cNvSpPr/>
            <p:nvPr/>
          </p:nvSpPr>
          <p:spPr>
            <a:xfrm>
              <a:off x="305964" y="295217"/>
              <a:ext cx="305266" cy="356669"/>
            </a:xfrm>
            <a:prstGeom prst="rect">
              <a:avLst/>
            </a:prstGeom>
            <a:solidFill>
              <a:srgbClr val="E52F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55" name="TextBox 54">
              <a:extLst>
                <a:ext uri="{FF2B5EF4-FFF2-40B4-BE49-F238E27FC236}">
                  <a16:creationId xmlns:a16="http://schemas.microsoft.com/office/drawing/2014/main" id="{E14AF21B-5D96-C345-88FD-13CFFCCA6EBE}"/>
                </a:ext>
              </a:extLst>
            </p:cNvPr>
            <p:cNvSpPr txBox="1"/>
            <p:nvPr/>
          </p:nvSpPr>
          <p:spPr>
            <a:xfrm>
              <a:off x="401065" y="390674"/>
              <a:ext cx="3027935" cy="307777"/>
            </a:xfrm>
            <a:prstGeom prst="rect">
              <a:avLst/>
            </a:prstGeom>
            <a:solidFill>
              <a:schemeClr val="accent1"/>
            </a:solidFill>
            <a:ln>
              <a:solidFill>
                <a:schemeClr val="bg1"/>
              </a:solidFill>
            </a:ln>
          </p:spPr>
          <p:txBody>
            <a:bodyPr wrap="square" rtlCol="0">
              <a:spAutoFit/>
            </a:bodyPr>
            <a:lstStyle/>
            <a:p>
              <a:r>
                <a:rPr lang="en-HK" sz="1400" dirty="0">
                  <a:solidFill>
                    <a:schemeClr val="bg1"/>
                  </a:solidFill>
                  <a:effectLst/>
                  <a:ea typeface="DengXian" panose="02010600030101010101" pitchFamily="2" charset="-122"/>
                  <a:cs typeface="Arial Narrow" panose="020B0604020202020204" pitchFamily="34" charset="0"/>
                </a:rPr>
                <a:t>The Rights of The Child</a:t>
              </a:r>
              <a:endParaRPr lang="en-CN" sz="1400" dirty="0">
                <a:solidFill>
                  <a:schemeClr val="bg1"/>
                </a:solidFill>
              </a:endParaRPr>
            </a:p>
          </p:txBody>
        </p:sp>
      </p:grpSp>
      <p:sp>
        <p:nvSpPr>
          <p:cNvPr id="2" name="TextBox 1">
            <a:extLst>
              <a:ext uri="{FF2B5EF4-FFF2-40B4-BE49-F238E27FC236}">
                <a16:creationId xmlns:a16="http://schemas.microsoft.com/office/drawing/2014/main" id="{10DAB9F7-8B62-3E4D-80C5-3A01E4213DD0}"/>
              </a:ext>
            </a:extLst>
          </p:cNvPr>
          <p:cNvSpPr txBox="1"/>
          <p:nvPr/>
        </p:nvSpPr>
        <p:spPr>
          <a:xfrm>
            <a:off x="2316356" y="690412"/>
            <a:ext cx="4387988" cy="861774"/>
          </a:xfrm>
          <a:prstGeom prst="rect">
            <a:avLst/>
          </a:prstGeom>
          <a:noFill/>
        </p:spPr>
        <p:txBody>
          <a:bodyPr wrap="square" rtlCol="0">
            <a:spAutoFit/>
          </a:bodyPr>
          <a:lstStyle/>
          <a:p>
            <a:pPr algn="just"/>
            <a:r>
              <a:rPr lang="en-CN" sz="1000">
                <a:effectLst/>
                <a:latin typeface="Calibri" panose="020F0502020204030204" pitchFamily="34" charset="0"/>
                <a:ea typeface="DengXian" panose="02010600030101010101" pitchFamily="2" charset="-122"/>
                <a:cs typeface="Times New Roman" panose="02020603050405020304" pitchFamily="18" charset="0"/>
              </a:rPr>
              <a:t>The </a:t>
            </a:r>
            <a:r>
              <a:rPr lang="en-HK" sz="1000" u="sng"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3"/>
              </a:rPr>
              <a:t>UN Convention on the Rights of the Child</a:t>
            </a:r>
            <a:r>
              <a:rPr lang="en-HK" sz="1000" dirty="0">
                <a:effectLst/>
                <a:latin typeface="Calibri" panose="020F0502020204030204" pitchFamily="34" charset="0"/>
                <a:ea typeface="DengXian" panose="02010600030101010101" pitchFamily="2" charset="-122"/>
                <a:cs typeface="Times New Roman" panose="02020603050405020304" pitchFamily="18" charset="0"/>
              </a:rPr>
              <a:t> </a:t>
            </a:r>
            <a:r>
              <a:rPr lang="en-HK" sz="10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rPr>
              <a:t>illustrates the basic human rights of children everywhere including the right to non-discrimination; the best interest of the child; the right to life survival and to develop to the fullest; the right to be heard; the right to protection from harmful influences, abuse and exploitation; and the right to participate fully in family, cultural and social life.</a:t>
            </a:r>
            <a:r>
              <a:rPr lang="en-CN" sz="1000" dirty="0">
                <a:solidFill>
                  <a:schemeClr val="tx1">
                    <a:lumMod val="75000"/>
                    <a:lumOff val="25000"/>
                  </a:schemeClr>
                </a:solidFill>
                <a:effectLst/>
              </a:rPr>
              <a:t> </a:t>
            </a:r>
            <a:endParaRPr lang="en-CN" sz="1000" dirty="0">
              <a:solidFill>
                <a:schemeClr val="tx1">
                  <a:lumMod val="75000"/>
                  <a:lumOff val="25000"/>
                </a:schemeClr>
              </a:solidFill>
            </a:endParaRPr>
          </a:p>
        </p:txBody>
      </p:sp>
      <p:sp>
        <p:nvSpPr>
          <p:cNvPr id="72" name="TextBox 71">
            <a:extLst>
              <a:ext uri="{FF2B5EF4-FFF2-40B4-BE49-F238E27FC236}">
                <a16:creationId xmlns:a16="http://schemas.microsoft.com/office/drawing/2014/main" id="{335F49BF-C625-A042-88F8-48861F9C46BA}"/>
              </a:ext>
            </a:extLst>
          </p:cNvPr>
          <p:cNvSpPr txBox="1"/>
          <p:nvPr/>
        </p:nvSpPr>
        <p:spPr>
          <a:xfrm>
            <a:off x="266347" y="745137"/>
            <a:ext cx="2086585" cy="751955"/>
          </a:xfrm>
          <a:prstGeom prst="rect">
            <a:avLst/>
          </a:prstGeom>
          <a:solidFill>
            <a:schemeClr val="bg1">
              <a:lumMod val="95000"/>
            </a:schemeClr>
          </a:solidFill>
        </p:spPr>
        <p:txBody>
          <a:bodyPr wrap="square" lIns="503999" rIns="36000" rtlCol="0" anchor="ctr">
            <a:noAutofit/>
          </a:bodyPr>
          <a:lstStyle/>
          <a:p>
            <a:r>
              <a:rPr lang="en-HK" sz="1000" dirty="0">
                <a:solidFill>
                  <a:schemeClr val="tx1">
                    <a:lumMod val="75000"/>
                    <a:lumOff val="25000"/>
                  </a:schemeClr>
                </a:solidFill>
                <a:effectLst/>
                <a:ea typeface="DengXian" panose="02010600030101010101" pitchFamily="2" charset="-122"/>
                <a:cs typeface="Arial Narrow" panose="020B0604020202020204" pitchFamily="34" charset="0"/>
              </a:rPr>
              <a:t>The rights of the child are always prioritised over commercial or other interests.</a:t>
            </a:r>
            <a:endParaRPr lang="en-CN" sz="1000" dirty="0">
              <a:solidFill>
                <a:schemeClr val="tx1">
                  <a:lumMod val="75000"/>
                  <a:lumOff val="25000"/>
                </a:schemeClr>
              </a:solidFill>
              <a:cs typeface="Arial Narrow" panose="020B0604020202020204" pitchFamily="34" charset="0"/>
            </a:endParaRPr>
          </a:p>
        </p:txBody>
      </p:sp>
      <p:graphicFrame>
        <p:nvGraphicFramePr>
          <p:cNvPr id="34" name="Table 33">
            <a:extLst>
              <a:ext uri="{FF2B5EF4-FFF2-40B4-BE49-F238E27FC236}">
                <a16:creationId xmlns:a16="http://schemas.microsoft.com/office/drawing/2014/main" id="{427311BC-9D05-4A4A-9D45-2699FC241B9A}"/>
              </a:ext>
            </a:extLst>
          </p:cNvPr>
          <p:cNvGraphicFramePr>
            <a:graphicFrameLocks noGrp="1"/>
          </p:cNvGraphicFramePr>
          <p:nvPr/>
        </p:nvGraphicFramePr>
        <p:xfrm>
          <a:off x="788112" y="2098240"/>
          <a:ext cx="5753841" cy="2895600"/>
        </p:xfrm>
        <a:graphic>
          <a:graphicData uri="http://schemas.openxmlformats.org/drawingml/2006/table">
            <a:tbl>
              <a:tblPr firstRow="1" firstCol="1" bandRow="1">
                <a:tableStyleId>{2D5ABB26-0587-4C30-8999-92F81FD0307C}</a:tableStyleId>
              </a:tblPr>
              <a:tblGrid>
                <a:gridCol w="1601707">
                  <a:extLst>
                    <a:ext uri="{9D8B030D-6E8A-4147-A177-3AD203B41FA5}">
                      <a16:colId xmlns:a16="http://schemas.microsoft.com/office/drawing/2014/main" val="3034432908"/>
                    </a:ext>
                  </a:extLst>
                </a:gridCol>
                <a:gridCol w="4152134">
                  <a:extLst>
                    <a:ext uri="{9D8B030D-6E8A-4147-A177-3AD203B41FA5}">
                      <a16:colId xmlns:a16="http://schemas.microsoft.com/office/drawing/2014/main" val="374771694"/>
                    </a:ext>
                  </a:extLst>
                </a:gridCol>
              </a:tblGrid>
              <a:tr h="287063">
                <a:tc>
                  <a:txBody>
                    <a:bodyPr/>
                    <a:lstStyle/>
                    <a:p>
                      <a:pPr marL="0" lvl="0" indent="0" algn="just">
                        <a:lnSpc>
                          <a:spcPct val="100000"/>
                        </a:lnSpc>
                        <a:spcAft>
                          <a:spcPts val="800"/>
                        </a:spcAft>
                        <a:buFont typeface="+mj-lt"/>
                        <a:buNone/>
                      </a:pPr>
                      <a:r>
                        <a:rPr lang="en-GB" sz="1000" dirty="0">
                          <a:solidFill>
                            <a:schemeClr val="tx1">
                              <a:lumMod val="75000"/>
                              <a:lumOff val="25000"/>
                            </a:schemeClr>
                          </a:solidFill>
                          <a:effectLst/>
                        </a:rPr>
                        <a:t>Establish comprehensive child labour policy.</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just">
                        <a:lnSpc>
                          <a:spcPct val="100000"/>
                        </a:lnSpc>
                      </a:pPr>
                      <a:r>
                        <a:rPr lang="en-HK" sz="1000" dirty="0">
                          <a:solidFill>
                            <a:schemeClr val="tx1">
                              <a:lumMod val="75000"/>
                              <a:lumOff val="25000"/>
                            </a:schemeClr>
                          </a:solidFill>
                          <a:effectLst/>
                        </a:rPr>
                        <a:t>Defines </a:t>
                      </a:r>
                      <a:r>
                        <a:rPr lang="en-HK" sz="1000" kern="1200" dirty="0">
                          <a:solidFill>
                            <a:schemeClr val="tx1">
                              <a:lumMod val="75000"/>
                              <a:lumOff val="25000"/>
                            </a:schemeClr>
                          </a:solidFill>
                          <a:effectLst/>
                          <a:latin typeface="+mn-lt"/>
                          <a:ea typeface="+mn-ea"/>
                          <a:cs typeface="+mn-cs"/>
                        </a:rPr>
                        <a:t>a commitment to effectively identify, prevent and remediate all forms of child labour (e.g. hazardous work, underage work etc.), including all direct and indirect suppliers.</a:t>
                      </a:r>
                      <a:endParaRPr lang="en-CN" sz="1000" kern="1200" dirty="0">
                        <a:solidFill>
                          <a:schemeClr val="tx1">
                            <a:lumMod val="75000"/>
                            <a:lumOff val="25000"/>
                          </a:schemeClr>
                        </a:solidFill>
                        <a:effectLst/>
                        <a:latin typeface="+mn-lt"/>
                        <a:ea typeface="+mn-ea"/>
                        <a:cs typeface="+mn-cs"/>
                      </a:endParaRPr>
                    </a:p>
                  </a:txBody>
                  <a:tcPr marL="36000" marR="36000" marT="0" marB="0" anchor="ctr">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461021588"/>
                  </a:ext>
                </a:extLst>
              </a:tr>
              <a:tr h="548746">
                <a:tc>
                  <a:txBody>
                    <a:bodyPr/>
                    <a:lstStyle/>
                    <a:p>
                      <a:pPr marL="0" lvl="0" indent="0" algn="just">
                        <a:lnSpc>
                          <a:spcPct val="100000"/>
                        </a:lnSpc>
                        <a:spcAft>
                          <a:spcPts val="800"/>
                        </a:spcAft>
                        <a:buFont typeface="+mj-lt"/>
                        <a:buNone/>
                      </a:pPr>
                      <a:r>
                        <a:rPr lang="en-GB" sz="1000" dirty="0">
                          <a:solidFill>
                            <a:schemeClr val="tx1">
                              <a:lumMod val="75000"/>
                              <a:lumOff val="25000"/>
                            </a:schemeClr>
                          </a:solidFill>
                          <a:effectLst/>
                        </a:rPr>
                        <a:t>Establish monitoring capacity in sourcing countries.</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just">
                        <a:lnSpc>
                          <a:spcPct val="100000"/>
                        </a:lnSpc>
                      </a:pPr>
                      <a:r>
                        <a:rPr lang="en-HK" sz="1000" dirty="0">
                          <a:solidFill>
                            <a:schemeClr val="tx1">
                              <a:lumMod val="75000"/>
                              <a:lumOff val="25000"/>
                            </a:schemeClr>
                          </a:solidFill>
                          <a:effectLst/>
                        </a:rPr>
                        <a:t>Supported by the company’s responsible sourcing teams or appropriate partnerships with the capacity to effectively monitor high-risk supply chains.  Partnerships may involve sector-led initiatives such as certification initiatives and multi-stakeholder programmes to address child labour.</a:t>
                      </a: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852888929"/>
                  </a:ext>
                </a:extLst>
              </a:tr>
              <a:tr h="548746">
                <a:tc>
                  <a:txBody>
                    <a:bodyPr/>
                    <a:lstStyle/>
                    <a:p>
                      <a:pPr marL="0" lvl="0" indent="0" algn="just">
                        <a:lnSpc>
                          <a:spcPct val="100000"/>
                        </a:lnSpc>
                        <a:spcAft>
                          <a:spcPts val="800"/>
                        </a:spcAft>
                        <a:buFont typeface="+mj-lt"/>
                        <a:buNone/>
                      </a:pPr>
                      <a:r>
                        <a:rPr lang="en-GB" sz="1000" dirty="0">
                          <a:solidFill>
                            <a:schemeClr val="tx1">
                              <a:lumMod val="75000"/>
                              <a:lumOff val="25000"/>
                            </a:schemeClr>
                          </a:solidFill>
                          <a:effectLst/>
                        </a:rPr>
                        <a:t>Ensure monitoring programmes are adapted to supply chain risks and structures. </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just">
                        <a:lnSpc>
                          <a:spcPct val="100000"/>
                        </a:lnSpc>
                      </a:pPr>
                      <a:r>
                        <a:rPr lang="en-HK" sz="1000" dirty="0">
                          <a:solidFill>
                            <a:schemeClr val="tx1">
                              <a:lumMod val="75000"/>
                              <a:lumOff val="25000"/>
                            </a:schemeClr>
                          </a:solidFill>
                          <a:effectLst/>
                        </a:rPr>
                        <a:t>Supply chains that have complex or informal features require an alternative approach to traditional audit methodologies. In this case, robust local stakeholder engagement is key to establish effective and sustainable approaches to monitoring.</a:t>
                      </a: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504763331"/>
                  </a:ext>
                </a:extLst>
              </a:tr>
              <a:tr h="433852">
                <a:tc>
                  <a:txBody>
                    <a:bodyPr/>
                    <a:lstStyle/>
                    <a:p>
                      <a:pPr marL="0" lvl="0" indent="0" algn="just">
                        <a:lnSpc>
                          <a:spcPct val="100000"/>
                        </a:lnSpc>
                        <a:spcAft>
                          <a:spcPts val="800"/>
                        </a:spcAft>
                        <a:buFont typeface="+mj-lt"/>
                        <a:buNone/>
                      </a:pPr>
                      <a:r>
                        <a:rPr lang="en-GB" sz="1000" dirty="0">
                          <a:solidFill>
                            <a:schemeClr val="tx1">
                              <a:lumMod val="75000"/>
                              <a:lumOff val="25000"/>
                            </a:schemeClr>
                          </a:solidFill>
                          <a:effectLst/>
                        </a:rPr>
                        <a:t>Prevent and mitigate business practices that directly or indirectly increase the risk of child labour. </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algn="just">
                        <a:lnSpc>
                          <a:spcPct val="100000"/>
                        </a:lnSpc>
                      </a:pPr>
                      <a:r>
                        <a:rPr lang="en-HK" sz="1000" dirty="0">
                          <a:solidFill>
                            <a:schemeClr val="tx1">
                              <a:lumMod val="75000"/>
                              <a:lumOff val="25000"/>
                            </a:schemeClr>
                          </a:solidFill>
                          <a:effectLst/>
                        </a:rPr>
                        <a:t>Examples include assessing buying practices; supporting pricing that allows the payment of a living wage; providing decent work opportunities for youth; supporting the formalisation of informal work settings etc. </a:t>
                      </a: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263759779"/>
                  </a:ext>
                </a:extLst>
              </a:tr>
              <a:tr h="433852">
                <a:tc>
                  <a:txBody>
                    <a:bodyPr/>
                    <a:lstStyle/>
                    <a:p>
                      <a:pPr marL="0" lvl="0" indent="0" algn="just">
                        <a:lnSpc>
                          <a:spcPct val="100000"/>
                        </a:lnSpc>
                        <a:spcAft>
                          <a:spcPts val="800"/>
                        </a:spcAft>
                        <a:buFont typeface="+mj-lt"/>
                        <a:buNone/>
                      </a:pPr>
                      <a:r>
                        <a:rPr lang="en-GB" sz="1000" dirty="0">
                          <a:solidFill>
                            <a:schemeClr val="tx1">
                              <a:lumMod val="75000"/>
                              <a:lumOff val="25000"/>
                            </a:schemeClr>
                          </a:solidFill>
                          <a:effectLst/>
                        </a:rPr>
                        <a:t>Establish remediation mechanisms that ensure access to remedy for victims of child labour</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solidFill>
                      <a:schemeClr val="bg1">
                        <a:lumMod val="95000"/>
                      </a:schemeClr>
                    </a:solidFill>
                  </a:tcPr>
                </a:tc>
                <a:tc>
                  <a:txBody>
                    <a:bodyPr/>
                    <a:lstStyle/>
                    <a:p>
                      <a:pPr algn="just">
                        <a:lnSpc>
                          <a:spcPct val="100000"/>
                        </a:lnSpc>
                      </a:pPr>
                      <a:r>
                        <a:rPr lang="en-HK" sz="1000" dirty="0">
                          <a:solidFill>
                            <a:schemeClr val="tx1">
                              <a:lumMod val="75000"/>
                              <a:lumOff val="25000"/>
                            </a:schemeClr>
                          </a:solidFill>
                          <a:effectLst/>
                        </a:rPr>
                        <a:t>Mechanisms include sufficient funds, personnel with adequate skills and a mandate to support remediation. See also Principles 7-10. </a:t>
                      </a:r>
                    </a:p>
                    <a:p>
                      <a:pPr algn="just">
                        <a:lnSpc>
                          <a:spcPct val="100000"/>
                        </a:lnSpc>
                      </a:pPr>
                      <a:endParaRPr lang="en-HK" sz="10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tcPr>
                </a:tc>
                <a:extLst>
                  <a:ext uri="{0D108BD9-81ED-4DB2-BD59-A6C34878D82A}">
                    <a16:rowId xmlns:a16="http://schemas.microsoft.com/office/drawing/2014/main" val="399286367"/>
                  </a:ext>
                </a:extLst>
              </a:tr>
            </a:tbl>
          </a:graphicData>
        </a:graphic>
      </p:graphicFrame>
      <p:grpSp>
        <p:nvGrpSpPr>
          <p:cNvPr id="90" name="Group 89">
            <a:extLst>
              <a:ext uri="{FF2B5EF4-FFF2-40B4-BE49-F238E27FC236}">
                <a16:creationId xmlns:a16="http://schemas.microsoft.com/office/drawing/2014/main" id="{F3750094-B61E-B448-A6A8-48AC4AB1CB11}"/>
              </a:ext>
            </a:extLst>
          </p:cNvPr>
          <p:cNvGrpSpPr/>
          <p:nvPr/>
        </p:nvGrpSpPr>
        <p:grpSpPr>
          <a:xfrm>
            <a:off x="316592" y="5163388"/>
            <a:ext cx="5636214" cy="391190"/>
            <a:chOff x="-3870800" y="2657366"/>
            <a:chExt cx="5636214" cy="391190"/>
          </a:xfrm>
        </p:grpSpPr>
        <p:sp>
          <p:nvSpPr>
            <p:cNvPr id="91" name="Rectangle 90">
              <a:extLst>
                <a:ext uri="{FF2B5EF4-FFF2-40B4-BE49-F238E27FC236}">
                  <a16:creationId xmlns:a16="http://schemas.microsoft.com/office/drawing/2014/main" id="{A6C34BF1-1B98-0349-89DC-5371765E75BC}"/>
                </a:ext>
              </a:extLst>
            </p:cNvPr>
            <p:cNvSpPr/>
            <p:nvPr/>
          </p:nvSpPr>
          <p:spPr>
            <a:xfrm>
              <a:off x="-3870800" y="2657366"/>
              <a:ext cx="305266" cy="3566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
          <p:nvSpPr>
            <p:cNvPr id="92" name="TextBox 91">
              <a:extLst>
                <a:ext uri="{FF2B5EF4-FFF2-40B4-BE49-F238E27FC236}">
                  <a16:creationId xmlns:a16="http://schemas.microsoft.com/office/drawing/2014/main" id="{812C3893-B18E-254E-931C-F5E23E090378}"/>
                </a:ext>
              </a:extLst>
            </p:cNvPr>
            <p:cNvSpPr txBox="1"/>
            <p:nvPr/>
          </p:nvSpPr>
          <p:spPr>
            <a:xfrm>
              <a:off x="-3786327" y="2740779"/>
              <a:ext cx="5551741" cy="307777"/>
            </a:xfrm>
            <a:prstGeom prst="rect">
              <a:avLst/>
            </a:prstGeom>
            <a:solidFill>
              <a:schemeClr val="accent4">
                <a:lumMod val="75000"/>
              </a:schemeClr>
            </a:solidFill>
            <a:ln>
              <a:solidFill>
                <a:schemeClr val="bg1"/>
              </a:solidFill>
            </a:ln>
          </p:spPr>
          <p:txBody>
            <a:bodyPr wrap="square" rtlCol="0">
              <a:spAutoFit/>
            </a:bodyPr>
            <a:lstStyle/>
            <a:p>
              <a:r>
                <a:rPr lang="en-HK" sz="1400" dirty="0">
                  <a:solidFill>
                    <a:schemeClr val="bg1"/>
                  </a:solidFill>
                </a:rPr>
                <a:t>Key Elements of Child Labour Remediation Management</a:t>
              </a:r>
            </a:p>
          </p:txBody>
        </p:sp>
      </p:grpSp>
      <p:graphicFrame>
        <p:nvGraphicFramePr>
          <p:cNvPr id="35" name="Table 34">
            <a:extLst>
              <a:ext uri="{FF2B5EF4-FFF2-40B4-BE49-F238E27FC236}">
                <a16:creationId xmlns:a16="http://schemas.microsoft.com/office/drawing/2014/main" id="{6BACF022-B123-0E4E-A65A-05D4BB291A5E}"/>
              </a:ext>
            </a:extLst>
          </p:cNvPr>
          <p:cNvGraphicFramePr>
            <a:graphicFrameLocks noGrp="1"/>
          </p:cNvGraphicFramePr>
          <p:nvPr/>
        </p:nvGraphicFramePr>
        <p:xfrm>
          <a:off x="788112" y="5648769"/>
          <a:ext cx="5916232" cy="2926292"/>
        </p:xfrm>
        <a:graphic>
          <a:graphicData uri="http://schemas.openxmlformats.org/drawingml/2006/table">
            <a:tbl>
              <a:tblPr firstRow="1" firstCol="1" bandRow="1">
                <a:tableStyleId>{2D5ABB26-0587-4C30-8999-92F81FD0307C}</a:tableStyleId>
              </a:tblPr>
              <a:tblGrid>
                <a:gridCol w="1661934">
                  <a:extLst>
                    <a:ext uri="{9D8B030D-6E8A-4147-A177-3AD203B41FA5}">
                      <a16:colId xmlns:a16="http://schemas.microsoft.com/office/drawing/2014/main" val="1304794681"/>
                    </a:ext>
                  </a:extLst>
                </a:gridCol>
                <a:gridCol w="4254298">
                  <a:extLst>
                    <a:ext uri="{9D8B030D-6E8A-4147-A177-3AD203B41FA5}">
                      <a16:colId xmlns:a16="http://schemas.microsoft.com/office/drawing/2014/main" val="991173830"/>
                    </a:ext>
                  </a:extLst>
                </a:gridCol>
              </a:tblGrid>
              <a:tr h="548746">
                <a:tc>
                  <a:txBody>
                    <a:bodyPr/>
                    <a:lstStyle/>
                    <a:p>
                      <a:pPr marL="0" lvl="0" indent="0" algn="just">
                        <a:lnSpc>
                          <a:spcPct val="100000"/>
                        </a:lnSpc>
                        <a:spcAft>
                          <a:spcPts val="800"/>
                        </a:spcAft>
                        <a:buFont typeface="Arial" panose="020B0604020202020204" pitchFamily="34" charset="0"/>
                        <a:buNone/>
                      </a:pPr>
                      <a:r>
                        <a:rPr lang="en-GB" sz="1000" dirty="0">
                          <a:solidFill>
                            <a:schemeClr val="tx1">
                              <a:lumMod val="75000"/>
                              <a:lumOff val="25000"/>
                            </a:schemeClr>
                          </a:solidFill>
                          <a:effectLst/>
                        </a:rPr>
                        <a:t>Remediation responds to the needs of the child. </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indent="0" algn="just">
                        <a:lnSpc>
                          <a:spcPct val="100000"/>
                        </a:lnSpc>
                        <a:buFont typeface="Arial" panose="020B0604020202020204" pitchFamily="34" charset="0"/>
                        <a:buNone/>
                      </a:pPr>
                      <a:r>
                        <a:rPr lang="en-HK" sz="1000" dirty="0">
                          <a:solidFill>
                            <a:schemeClr val="tx1">
                              <a:lumMod val="75000"/>
                              <a:lumOff val="25000"/>
                            </a:schemeClr>
                          </a:solidFill>
                          <a:effectLst/>
                        </a:rPr>
                        <a:t>Each case is remediated based on a full understanding of the circumstances and needs of the child(ren) concerned. (e.g. informed by comprehensive needs assessments, which allow both children and parents to have a voice, and permits informed consent).</a:t>
                      </a: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1871127"/>
                  </a:ext>
                </a:extLst>
              </a:tr>
              <a:tr h="287063">
                <a:tc>
                  <a:txBody>
                    <a:bodyPr/>
                    <a:lstStyle/>
                    <a:p>
                      <a:pPr marL="0" lvl="0" indent="0" algn="just">
                        <a:lnSpc>
                          <a:spcPct val="100000"/>
                        </a:lnSpc>
                        <a:spcAft>
                          <a:spcPts val="800"/>
                        </a:spcAft>
                        <a:buFont typeface="Arial" panose="020B0604020202020204" pitchFamily="34" charset="0"/>
                        <a:buNone/>
                      </a:pPr>
                      <a:r>
                        <a:rPr lang="en-GB" sz="1000" dirty="0">
                          <a:solidFill>
                            <a:schemeClr val="tx1">
                              <a:lumMod val="75000"/>
                              <a:lumOff val="25000"/>
                            </a:schemeClr>
                          </a:solidFill>
                          <a:effectLst/>
                        </a:rPr>
                        <a:t>Remediation responds to the scale and severity of each case.</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indent="0" algn="just">
                        <a:lnSpc>
                          <a:spcPct val="100000"/>
                        </a:lnSpc>
                        <a:buFont typeface="Arial" panose="020B0604020202020204" pitchFamily="34" charset="0"/>
                        <a:buNone/>
                      </a:pPr>
                      <a:r>
                        <a:rPr lang="en-HK" sz="1000" dirty="0">
                          <a:solidFill>
                            <a:schemeClr val="tx1">
                              <a:lumMod val="75000"/>
                              <a:lumOff val="25000"/>
                            </a:schemeClr>
                          </a:solidFill>
                          <a:effectLst/>
                        </a:rPr>
                        <a:t>For example, the programme approaches may be adopted to support large-scale cases. Severe cases may require more intensive support.</a:t>
                      </a: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565136981"/>
                  </a:ext>
                </a:extLst>
              </a:tr>
              <a:tr h="433852">
                <a:tc>
                  <a:txBody>
                    <a:bodyPr/>
                    <a:lstStyle/>
                    <a:p>
                      <a:pPr marL="0" lvl="0" indent="0" algn="just">
                        <a:lnSpc>
                          <a:spcPct val="100000"/>
                        </a:lnSpc>
                        <a:spcAft>
                          <a:spcPts val="800"/>
                        </a:spcAft>
                        <a:buFont typeface="Arial" panose="020B0604020202020204" pitchFamily="34" charset="0"/>
                        <a:buNone/>
                      </a:pPr>
                      <a:r>
                        <a:rPr lang="en-GB" sz="1000" dirty="0">
                          <a:solidFill>
                            <a:schemeClr val="tx1">
                              <a:lumMod val="75000"/>
                              <a:lumOff val="25000"/>
                            </a:schemeClr>
                          </a:solidFill>
                          <a:effectLst/>
                        </a:rPr>
                        <a:t>Child labour cases are remediated with the professional support of independent child rights experts.</a:t>
                      </a: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chemeClr val="bg1">
                        <a:lumMod val="95000"/>
                      </a:schemeClr>
                    </a:solidFill>
                  </a:tcPr>
                </a:tc>
                <a:tc>
                  <a:txBody>
                    <a:bodyPr/>
                    <a:lstStyle/>
                    <a:p>
                      <a:pPr marL="0" indent="0" algn="just">
                        <a:lnSpc>
                          <a:spcPct val="100000"/>
                        </a:lnSpc>
                        <a:buFont typeface="Arial" panose="020B0604020202020204" pitchFamily="34" charset="0"/>
                        <a:buNone/>
                      </a:pPr>
                      <a:r>
                        <a:rPr lang="en-HK" sz="1000" dirty="0">
                          <a:solidFill>
                            <a:schemeClr val="tx1">
                              <a:lumMod val="75000"/>
                              <a:lumOff val="25000"/>
                            </a:schemeClr>
                          </a:solidFill>
                          <a:effectLst/>
                        </a:rPr>
                        <a:t>Independent child rights experts should NOT be linked to the employer who hired the child/children or to any of the employer’s business partners. </a:t>
                      </a:r>
                    </a:p>
                    <a:p>
                      <a:pPr marL="0" indent="0" algn="just">
                        <a:lnSpc>
                          <a:spcPct val="100000"/>
                        </a:lnSpc>
                        <a:buFont typeface="Arial" panose="020B0604020202020204" pitchFamily="34" charset="0"/>
                        <a:buNone/>
                      </a:pPr>
                      <a:endParaRPr lang="en-HK" sz="10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p>
                      <a:pPr marL="0" indent="0" algn="just">
                        <a:lnSpc>
                          <a:spcPct val="100000"/>
                        </a:lnSpc>
                        <a:buFont typeface="Arial" panose="020B0604020202020204" pitchFamily="34" charset="0"/>
                        <a:buNone/>
                      </a:pP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4528476"/>
                  </a:ext>
                </a:extLst>
              </a:tr>
              <a:tr h="1097492">
                <a:tc>
                  <a:txBody>
                    <a:bodyPr/>
                    <a:lstStyle/>
                    <a:p>
                      <a:pPr marL="0" lvl="0" indent="0" algn="just">
                        <a:lnSpc>
                          <a:spcPct val="100000"/>
                        </a:lnSpc>
                        <a:spcAft>
                          <a:spcPts val="800"/>
                        </a:spcAft>
                        <a:buFont typeface="Arial" panose="020B0604020202020204" pitchFamily="34" charset="0"/>
                        <a:buNone/>
                      </a:pPr>
                      <a:r>
                        <a:rPr lang="en-GB" sz="1000" dirty="0">
                          <a:solidFill>
                            <a:schemeClr val="tx1">
                              <a:lumMod val="75000"/>
                              <a:lumOff val="25000"/>
                            </a:schemeClr>
                          </a:solidFill>
                          <a:effectLst/>
                        </a:rPr>
                        <a:t>Access to adequate remedy is provided to ensure appropriate support for each case.  </a:t>
                      </a:r>
                    </a:p>
                    <a:p>
                      <a:pPr marL="0" lvl="0" indent="0" algn="just">
                        <a:lnSpc>
                          <a:spcPct val="100000"/>
                        </a:lnSpc>
                        <a:spcAft>
                          <a:spcPts val="800"/>
                        </a:spcAft>
                        <a:buFont typeface="Arial" panose="020B0604020202020204" pitchFamily="34" charset="0"/>
                        <a:buNone/>
                      </a:pPr>
                      <a:endParaRPr lang="en-CN" sz="1050" dirty="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solidFill>
                      <a:schemeClr val="bg1">
                        <a:lumMod val="95000"/>
                      </a:schemeClr>
                    </a:solidFill>
                  </a:tcPr>
                </a:tc>
                <a:tc>
                  <a:txBody>
                    <a:bodyPr/>
                    <a:lstStyle/>
                    <a:p>
                      <a:pPr marL="0" indent="0" algn="just">
                        <a:lnSpc>
                          <a:spcPct val="100000"/>
                        </a:lnSpc>
                        <a:buFont typeface="Arial" panose="020B0604020202020204" pitchFamily="34" charset="0"/>
                        <a:buNone/>
                      </a:pPr>
                      <a:r>
                        <a:rPr lang="en-HK" sz="1000" dirty="0">
                          <a:solidFill>
                            <a:schemeClr val="tx1">
                              <a:lumMod val="75000"/>
                              <a:lumOff val="25000"/>
                            </a:schemeClr>
                          </a:solidFill>
                          <a:effectLst/>
                        </a:rPr>
                        <a:t>Adequate remedy includes economic support (cash transfers, wage substitutes) that normally continues until the child reaches the minimum working age; access to education at a minimum until mandatory schooling is completed; and psychosocial support for all instances of child labour; and where relevant access to skills development and/or decent work.</a:t>
                      </a:r>
                      <a:r>
                        <a:rPr lang="zh-CN" altLang="en-US" sz="1200" dirty="0">
                          <a:solidFill>
                            <a:schemeClr val="tx1">
                              <a:lumMod val="75000"/>
                              <a:lumOff val="25000"/>
                            </a:schemeClr>
                          </a:solidFill>
                          <a:effectLst/>
                        </a:rPr>
                        <a:t> </a:t>
                      </a:r>
                      <a:r>
                        <a:rPr lang="en-HK" sz="1000" dirty="0">
                          <a:solidFill>
                            <a:schemeClr val="tx1">
                              <a:lumMod val="75000"/>
                              <a:lumOff val="25000"/>
                            </a:schemeClr>
                          </a:solidFill>
                          <a:effectLst/>
                        </a:rPr>
                        <a:t>Remediation is funded jointly by buyers and supply chain partners to secure sustainable outcomes.</a:t>
                      </a:r>
                      <a:endParaRPr lang="en-CN" sz="12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endParaRPr>
                    </a:p>
                  </a:txBody>
                  <a:tcPr marL="36000" marR="36000" marT="0" marB="0" anchor="ctr">
                    <a:lnT w="6350" cap="flat" cmpd="sng" algn="ctr">
                      <a:solidFill>
                        <a:schemeClr val="tx1">
                          <a:lumMod val="75000"/>
                          <a:lumOff val="25000"/>
                        </a:schemeClr>
                      </a:solidFill>
                      <a:prstDash val="solid"/>
                      <a:round/>
                      <a:headEnd type="none" w="med" len="med"/>
                      <a:tailEnd type="none" w="med" len="med"/>
                    </a:lnT>
                  </a:tcPr>
                </a:tc>
                <a:extLst>
                  <a:ext uri="{0D108BD9-81ED-4DB2-BD59-A6C34878D82A}">
                    <a16:rowId xmlns:a16="http://schemas.microsoft.com/office/drawing/2014/main" val="853864892"/>
                  </a:ext>
                </a:extLst>
              </a:tr>
            </a:tbl>
          </a:graphicData>
        </a:graphic>
      </p:graphicFrame>
      <p:grpSp>
        <p:nvGrpSpPr>
          <p:cNvPr id="108" name="Group 107">
            <a:extLst>
              <a:ext uri="{FF2B5EF4-FFF2-40B4-BE49-F238E27FC236}">
                <a16:creationId xmlns:a16="http://schemas.microsoft.com/office/drawing/2014/main" id="{9805BB50-AED2-024D-8286-F6AB726E8E20}"/>
              </a:ext>
            </a:extLst>
          </p:cNvPr>
          <p:cNvGrpSpPr/>
          <p:nvPr/>
        </p:nvGrpSpPr>
        <p:grpSpPr>
          <a:xfrm>
            <a:off x="296620" y="1604189"/>
            <a:ext cx="3123036" cy="403234"/>
            <a:chOff x="305964" y="295217"/>
            <a:chExt cx="3123036" cy="403234"/>
          </a:xfrm>
        </p:grpSpPr>
        <p:sp>
          <p:nvSpPr>
            <p:cNvPr id="109" name="Rectangle 108">
              <a:extLst>
                <a:ext uri="{FF2B5EF4-FFF2-40B4-BE49-F238E27FC236}">
                  <a16:creationId xmlns:a16="http://schemas.microsoft.com/office/drawing/2014/main" id="{9FA18F54-73B7-3E44-AC2B-AE1E6C9A530B}"/>
                </a:ext>
              </a:extLst>
            </p:cNvPr>
            <p:cNvSpPr/>
            <p:nvPr/>
          </p:nvSpPr>
          <p:spPr>
            <a:xfrm>
              <a:off x="305964" y="295217"/>
              <a:ext cx="305266" cy="3566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10" name="TextBox 109">
              <a:extLst>
                <a:ext uri="{FF2B5EF4-FFF2-40B4-BE49-F238E27FC236}">
                  <a16:creationId xmlns:a16="http://schemas.microsoft.com/office/drawing/2014/main" id="{C40EA2C3-008D-974A-935D-BA674B1F1DF4}"/>
                </a:ext>
              </a:extLst>
            </p:cNvPr>
            <p:cNvSpPr txBox="1"/>
            <p:nvPr/>
          </p:nvSpPr>
          <p:spPr>
            <a:xfrm>
              <a:off x="401065" y="390674"/>
              <a:ext cx="3027935" cy="307777"/>
            </a:xfrm>
            <a:prstGeom prst="rect">
              <a:avLst/>
            </a:prstGeom>
            <a:solidFill>
              <a:schemeClr val="accent4">
                <a:lumMod val="75000"/>
              </a:schemeClr>
            </a:solidFill>
            <a:ln>
              <a:solidFill>
                <a:schemeClr val="bg1"/>
              </a:solidFill>
            </a:ln>
          </p:spPr>
          <p:txBody>
            <a:bodyPr wrap="square" rtlCol="0">
              <a:spAutoFit/>
            </a:bodyPr>
            <a:lstStyle/>
            <a:p>
              <a:r>
                <a:rPr lang="en-HK" sz="1400" dirty="0">
                  <a:solidFill>
                    <a:schemeClr val="bg1"/>
                  </a:solidFill>
                  <a:effectLst/>
                  <a:ea typeface="DengXian" panose="02010600030101010101" pitchFamily="2" charset="-122"/>
                  <a:cs typeface="Times New Roman" panose="02020603050405020304" pitchFamily="18" charset="0"/>
                </a:rPr>
                <a:t> The Responsibility of Companies</a:t>
              </a:r>
              <a:endParaRPr lang="en-CN" sz="1400" dirty="0">
                <a:solidFill>
                  <a:schemeClr val="bg1"/>
                </a:solidFill>
              </a:endParaRPr>
            </a:p>
          </p:txBody>
        </p:sp>
      </p:grpSp>
      <p:sp>
        <p:nvSpPr>
          <p:cNvPr id="4" name="Oval 3">
            <a:extLst>
              <a:ext uri="{FF2B5EF4-FFF2-40B4-BE49-F238E27FC236}">
                <a16:creationId xmlns:a16="http://schemas.microsoft.com/office/drawing/2014/main" id="{E4771BB1-A473-7079-131E-CE7B2FE9AE3E}"/>
              </a:ext>
            </a:extLst>
          </p:cNvPr>
          <p:cNvSpPr/>
          <p:nvPr/>
        </p:nvSpPr>
        <p:spPr>
          <a:xfrm>
            <a:off x="313145" y="888679"/>
            <a:ext cx="397565" cy="39756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01</a:t>
            </a:r>
          </a:p>
        </p:txBody>
      </p:sp>
      <p:grpSp>
        <p:nvGrpSpPr>
          <p:cNvPr id="15" name="Group 14">
            <a:extLst>
              <a:ext uri="{FF2B5EF4-FFF2-40B4-BE49-F238E27FC236}">
                <a16:creationId xmlns:a16="http://schemas.microsoft.com/office/drawing/2014/main" id="{E13D8228-5F0F-3BFC-77D4-0C69E64635A6}"/>
              </a:ext>
            </a:extLst>
          </p:cNvPr>
          <p:cNvGrpSpPr/>
          <p:nvPr/>
        </p:nvGrpSpPr>
        <p:grpSpPr>
          <a:xfrm>
            <a:off x="238893" y="8536502"/>
            <a:ext cx="6396633" cy="1186250"/>
            <a:chOff x="238893" y="8422290"/>
            <a:chExt cx="6396633" cy="1186250"/>
          </a:xfrm>
        </p:grpSpPr>
        <p:grpSp>
          <p:nvGrpSpPr>
            <p:cNvPr id="30" name="Group 29">
              <a:extLst>
                <a:ext uri="{FF2B5EF4-FFF2-40B4-BE49-F238E27FC236}">
                  <a16:creationId xmlns:a16="http://schemas.microsoft.com/office/drawing/2014/main" id="{79447C98-1A8E-4448-84C1-3411830FB4A0}"/>
                </a:ext>
              </a:extLst>
            </p:cNvPr>
            <p:cNvGrpSpPr/>
            <p:nvPr/>
          </p:nvGrpSpPr>
          <p:grpSpPr>
            <a:xfrm>
              <a:off x="316592" y="8422290"/>
              <a:ext cx="3080730" cy="391190"/>
              <a:chOff x="-3870800" y="2657366"/>
              <a:chExt cx="3080730" cy="391190"/>
            </a:xfrm>
          </p:grpSpPr>
          <p:sp>
            <p:nvSpPr>
              <p:cNvPr id="56" name="Rectangle 55">
                <a:extLst>
                  <a:ext uri="{FF2B5EF4-FFF2-40B4-BE49-F238E27FC236}">
                    <a16:creationId xmlns:a16="http://schemas.microsoft.com/office/drawing/2014/main" id="{90D4D2BE-AB70-F441-8CD0-23AA5921CFDC}"/>
                  </a:ext>
                </a:extLst>
              </p:cNvPr>
              <p:cNvSpPr/>
              <p:nvPr/>
            </p:nvSpPr>
            <p:spPr>
              <a:xfrm>
                <a:off x="-3870800" y="2657366"/>
                <a:ext cx="305266" cy="356669"/>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66" name="TextBox 65">
                <a:extLst>
                  <a:ext uri="{FF2B5EF4-FFF2-40B4-BE49-F238E27FC236}">
                    <a16:creationId xmlns:a16="http://schemas.microsoft.com/office/drawing/2014/main" id="{3E275B23-6AA7-BE46-9E3F-0800BC4867D0}"/>
                  </a:ext>
                </a:extLst>
              </p:cNvPr>
              <p:cNvSpPr txBox="1"/>
              <p:nvPr/>
            </p:nvSpPr>
            <p:spPr>
              <a:xfrm>
                <a:off x="-3786326" y="2740779"/>
                <a:ext cx="2996256" cy="307777"/>
              </a:xfrm>
              <a:prstGeom prst="rect">
                <a:avLst/>
              </a:prstGeom>
              <a:solidFill>
                <a:schemeClr val="accent4">
                  <a:lumMod val="75000"/>
                </a:schemeClr>
              </a:solidFill>
              <a:ln>
                <a:solidFill>
                  <a:schemeClr val="bg1"/>
                </a:solidFill>
              </a:ln>
            </p:spPr>
            <p:txBody>
              <a:bodyPr wrap="square" rtlCol="0">
                <a:spAutoFit/>
              </a:bodyPr>
              <a:lstStyle/>
              <a:p>
                <a:r>
                  <a:rPr lang="en-HK" sz="1400" dirty="0">
                    <a:solidFill>
                      <a:schemeClr val="bg1"/>
                    </a:solidFill>
                  </a:rPr>
                  <a:t>Links to Government Structures</a:t>
                </a:r>
                <a:endParaRPr lang="en-CN" sz="1400" dirty="0">
                  <a:solidFill>
                    <a:schemeClr val="bg1"/>
                  </a:solidFill>
                </a:endParaRPr>
              </a:p>
            </p:txBody>
          </p:sp>
        </p:grpSp>
        <p:grpSp>
          <p:nvGrpSpPr>
            <p:cNvPr id="14" name="Group 13">
              <a:extLst>
                <a:ext uri="{FF2B5EF4-FFF2-40B4-BE49-F238E27FC236}">
                  <a16:creationId xmlns:a16="http://schemas.microsoft.com/office/drawing/2014/main" id="{223539D2-520A-B594-B14F-9293AE8FB364}"/>
                </a:ext>
              </a:extLst>
            </p:cNvPr>
            <p:cNvGrpSpPr/>
            <p:nvPr/>
          </p:nvGrpSpPr>
          <p:grpSpPr>
            <a:xfrm>
              <a:off x="238893" y="8828569"/>
              <a:ext cx="6396633" cy="779971"/>
              <a:chOff x="238893" y="8828569"/>
              <a:chExt cx="6396633" cy="779971"/>
            </a:xfrm>
          </p:grpSpPr>
          <p:sp>
            <p:nvSpPr>
              <p:cNvPr id="29" name="Rectangle 28">
                <a:extLst>
                  <a:ext uri="{FF2B5EF4-FFF2-40B4-BE49-F238E27FC236}">
                    <a16:creationId xmlns:a16="http://schemas.microsoft.com/office/drawing/2014/main" id="{F91744CF-574C-1923-42AF-8FF8A116C39E}"/>
                  </a:ext>
                </a:extLst>
              </p:cNvPr>
              <p:cNvSpPr/>
              <p:nvPr/>
            </p:nvSpPr>
            <p:spPr>
              <a:xfrm>
                <a:off x="238893" y="8865366"/>
                <a:ext cx="2135720" cy="7328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07" name="TextBox 106">
                <a:extLst>
                  <a:ext uri="{FF2B5EF4-FFF2-40B4-BE49-F238E27FC236}">
                    <a16:creationId xmlns:a16="http://schemas.microsoft.com/office/drawing/2014/main" id="{19D45E02-F29B-664D-836D-B227EFD833DE}"/>
                  </a:ext>
                </a:extLst>
              </p:cNvPr>
              <p:cNvSpPr txBox="1"/>
              <p:nvPr/>
            </p:nvSpPr>
            <p:spPr>
              <a:xfrm>
                <a:off x="2374614" y="8828569"/>
                <a:ext cx="4260912" cy="707886"/>
              </a:xfrm>
              <a:prstGeom prst="rect">
                <a:avLst/>
              </a:prstGeom>
              <a:noFill/>
            </p:spPr>
            <p:txBody>
              <a:bodyPr wrap="square" rtlCol="0">
                <a:spAutoFit/>
              </a:bodyPr>
              <a:lstStyle/>
              <a:p>
                <a:r>
                  <a:rPr lang="en-US" sz="10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rPr>
                  <a:t>This may include sharing information on cases with government agencie</a:t>
                </a:r>
                <a:r>
                  <a:rPr lang="en-US" sz="1000" dirty="0">
                    <a:solidFill>
                      <a:schemeClr val="tx1">
                        <a:lumMod val="75000"/>
                        <a:lumOff val="25000"/>
                      </a:schemeClr>
                    </a:solidFill>
                    <a:latin typeface="Calibri" panose="020F0502020204030204" pitchFamily="34" charset="0"/>
                    <a:ea typeface="DengXian" panose="02010600030101010101" pitchFamily="2" charset="-122"/>
                    <a:cs typeface="Times New Roman" panose="02020603050405020304" pitchFamily="18" charset="0"/>
                  </a:rPr>
                  <a:t>s and/or</a:t>
                </a:r>
                <a:r>
                  <a:rPr lang="en-US" sz="10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rPr>
                  <a:t> integrating child </a:t>
                </a:r>
                <a:r>
                  <a:rPr lang="en-US" sz="1000" dirty="0" err="1">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rPr>
                  <a:t>labour</a:t>
                </a:r>
                <a:r>
                  <a:rPr lang="en-US" sz="1000" dirty="0">
                    <a:solidFill>
                      <a:schemeClr val="tx1">
                        <a:lumMod val="75000"/>
                        <a:lumOff val="25000"/>
                      </a:schemeClr>
                    </a:solidFill>
                    <a:effectLst/>
                    <a:latin typeface="Calibri" panose="020F0502020204030204" pitchFamily="34" charset="0"/>
                    <a:ea typeface="DengXian" panose="02010600030101010101" pitchFamily="2" charset="-122"/>
                    <a:cs typeface="Times New Roman" panose="02020603050405020304" pitchFamily="18" charset="0"/>
                  </a:rPr>
                  <a:t> victims into government run structures. These actions should only be taken if the services are accessible, effective, transparent and where the wellbeing of the child is guaranteed.</a:t>
                </a:r>
                <a:endParaRPr lang="en-CN" sz="1000" dirty="0">
                  <a:solidFill>
                    <a:schemeClr val="tx1">
                      <a:lumMod val="75000"/>
                      <a:lumOff val="25000"/>
                    </a:schemeClr>
                  </a:solidFill>
                </a:endParaRPr>
              </a:p>
            </p:txBody>
          </p:sp>
          <p:sp>
            <p:nvSpPr>
              <p:cNvPr id="112" name="TextBox 111">
                <a:extLst>
                  <a:ext uri="{FF2B5EF4-FFF2-40B4-BE49-F238E27FC236}">
                    <a16:creationId xmlns:a16="http://schemas.microsoft.com/office/drawing/2014/main" id="{1E5F8511-84F9-F349-B5E2-C426813DB94B}"/>
                  </a:ext>
                </a:extLst>
              </p:cNvPr>
              <p:cNvSpPr txBox="1"/>
              <p:nvPr/>
            </p:nvSpPr>
            <p:spPr>
              <a:xfrm>
                <a:off x="748651" y="8904297"/>
                <a:ext cx="1625963" cy="704243"/>
              </a:xfrm>
              <a:prstGeom prst="rect">
                <a:avLst/>
              </a:prstGeom>
              <a:solidFill>
                <a:schemeClr val="bg1">
                  <a:lumMod val="95000"/>
                </a:schemeClr>
              </a:solidFill>
            </p:spPr>
            <p:txBody>
              <a:bodyPr wrap="square" rtlCol="0">
                <a:noAutofit/>
              </a:bodyPr>
              <a:lstStyle>
                <a:defPPr>
                  <a:defRPr lang="en-US"/>
                </a:defPPr>
                <a:lvl1pPr>
                  <a:defRPr>
                    <a:effectLst/>
                    <a:latin typeface="Arial Narrow" panose="020B0604020202020204" pitchFamily="34" charset="0"/>
                    <a:ea typeface="DengXian" panose="02010600030101010101" pitchFamily="2" charset="-122"/>
                    <a:cs typeface="Arial Narrow" panose="020B0604020202020204" pitchFamily="34" charset="0"/>
                  </a:defRPr>
                </a:lvl1pPr>
              </a:lstStyle>
              <a:p>
                <a:r>
                  <a:rPr lang="en-HK" sz="1000" dirty="0">
                    <a:solidFill>
                      <a:schemeClr val="tx1">
                        <a:lumMod val="75000"/>
                        <a:lumOff val="25000"/>
                      </a:schemeClr>
                    </a:solidFill>
                    <a:latin typeface="+mn-lt"/>
                  </a:rPr>
                  <a:t>Where functioning government structures are available, companies shall support and build on these. </a:t>
                </a:r>
                <a:endParaRPr lang="en-CN" sz="1000" dirty="0">
                  <a:solidFill>
                    <a:schemeClr val="tx1">
                      <a:lumMod val="75000"/>
                      <a:lumOff val="25000"/>
                    </a:schemeClr>
                  </a:solidFill>
                  <a:latin typeface="+mn-lt"/>
                </a:endParaRPr>
              </a:p>
            </p:txBody>
          </p:sp>
          <p:sp>
            <p:nvSpPr>
              <p:cNvPr id="20" name="Oval 19">
                <a:extLst>
                  <a:ext uri="{FF2B5EF4-FFF2-40B4-BE49-F238E27FC236}">
                    <a16:creationId xmlns:a16="http://schemas.microsoft.com/office/drawing/2014/main" id="{37AB286C-195D-2373-6D50-F2B7C98267A5}"/>
                  </a:ext>
                </a:extLst>
              </p:cNvPr>
              <p:cNvSpPr/>
              <p:nvPr/>
            </p:nvSpPr>
            <p:spPr>
              <a:xfrm>
                <a:off x="302923" y="8943864"/>
                <a:ext cx="397565" cy="397565"/>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N" b="1" dirty="0"/>
                  <a:t>11</a:t>
                </a:r>
              </a:p>
            </p:txBody>
          </p:sp>
        </p:grpSp>
      </p:grpSp>
      <p:pic>
        <p:nvPicPr>
          <p:cNvPr id="18" name="Picture 17">
            <a:extLst>
              <a:ext uri="{FF2B5EF4-FFF2-40B4-BE49-F238E27FC236}">
                <a16:creationId xmlns:a16="http://schemas.microsoft.com/office/drawing/2014/main" id="{B5CA7F2C-833F-121A-A057-ABF10D9E89A5}"/>
              </a:ext>
            </a:extLst>
          </p:cNvPr>
          <p:cNvPicPr>
            <a:picLocks noChangeAspect="1"/>
          </p:cNvPicPr>
          <p:nvPr/>
        </p:nvPicPr>
        <p:blipFill>
          <a:blip r:embed="rId4"/>
          <a:stretch>
            <a:fillRect/>
          </a:stretch>
        </p:blipFill>
        <p:spPr>
          <a:xfrm>
            <a:off x="4804166" y="200039"/>
            <a:ext cx="1896252" cy="352584"/>
          </a:xfrm>
          <a:prstGeom prst="rect">
            <a:avLst/>
          </a:prstGeom>
        </p:spPr>
      </p:pic>
    </p:spTree>
    <p:extLst>
      <p:ext uri="{BB962C8B-B14F-4D97-AF65-F5344CB8AC3E}">
        <p14:creationId xmlns:p14="http://schemas.microsoft.com/office/powerpoint/2010/main" val="683369680"/>
      </p:ext>
    </p:extLst>
  </p:cSld>
  <p:clrMapOvr>
    <a:masterClrMapping/>
  </p:clrMapOvr>
</p:sld>
</file>

<file path=ppt/theme/theme1.xml><?xml version="1.0" encoding="utf-8"?>
<a:theme xmlns:a="http://schemas.openxmlformats.org/drawingml/2006/main" name="Office Theme">
  <a:themeElements>
    <a:clrScheme name="The Centre Colours 1">
      <a:dk1>
        <a:srgbClr val="000000"/>
      </a:dk1>
      <a:lt1>
        <a:srgbClr val="FFFFFF"/>
      </a:lt1>
      <a:dk2>
        <a:srgbClr val="344B5E"/>
      </a:dk2>
      <a:lt2>
        <a:srgbClr val="DCDDD8"/>
      </a:lt2>
      <a:accent1>
        <a:srgbClr val="E52F22"/>
      </a:accent1>
      <a:accent2>
        <a:srgbClr val="FBC723"/>
      </a:accent2>
      <a:accent3>
        <a:srgbClr val="7C7C7C"/>
      </a:accent3>
      <a:accent4>
        <a:srgbClr val="ED6D63"/>
      </a:accent4>
      <a:accent5>
        <a:srgbClr val="5B9BD5"/>
      </a:accent5>
      <a:accent6>
        <a:srgbClr val="69BE83"/>
      </a:accent6>
      <a:hlink>
        <a:srgbClr val="7DB7E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3328</TotalTime>
  <Words>880</Words>
  <Application>Microsoft Macintosh PowerPoint</Application>
  <PresentationFormat>A4 Paper (210x297 mm)</PresentationFormat>
  <Paragraphs>67</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DUE DILIGENCE PRINCIPLES FOR  CHILD LABOUR REMEDIATION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Ellen Schliebitz</dc:creator>
  <cp:lastModifiedBy>Vivian Tan</cp:lastModifiedBy>
  <cp:revision>118</cp:revision>
  <dcterms:created xsi:type="dcterms:W3CDTF">2023-02-11T09:31:48Z</dcterms:created>
  <dcterms:modified xsi:type="dcterms:W3CDTF">2023-08-03T03:59:08Z</dcterms:modified>
</cp:coreProperties>
</file>