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807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(MS)" panose="020F0502020204030204" pitchFamily="34" charset="0"/>
      <p:regular r:id="rId8"/>
    </p:embeddedFont>
    <p:embeddedFont>
      <p:font typeface="Calibri (MS) Bold" panose="020F0702030404030204" pitchFamily="34" charset="0"/>
      <p:regular r:id="rId9"/>
      <p:bold r:id="rId10"/>
    </p:embeddedFont>
    <p:embeddedFont>
      <p:font typeface="Calibri (MS) Bold Italics" panose="020F07020304040A0204" pitchFamily="34" charset="0"/>
      <p:regular r:id="rId11"/>
      <p:bold r:id="rId12"/>
      <p:italic r:id="rId13"/>
      <p:boldItalic r:id="rId14"/>
    </p:embeddedFont>
    <p:embeddedFont>
      <p:font typeface="Calibri (MS) Italics" panose="020F05020202040A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558" autoAdjust="0"/>
  </p:normalViewPr>
  <p:slideViewPr>
    <p:cSldViewPr>
      <p:cViewPr>
        <p:scale>
          <a:sx n="129" d="100"/>
          <a:sy n="129" d="100"/>
        </p:scale>
        <p:origin x="77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04211" y="4047744"/>
            <a:ext cx="2150639" cy="37000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41057" y="-865077"/>
            <a:ext cx="1450030" cy="15124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061234" y="-470946"/>
            <a:ext cx="1653280" cy="15768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87021" y="-1346587"/>
            <a:ext cx="1448819" cy="185895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H="1">
            <a:off x="4017415" y="701582"/>
            <a:ext cx="9525" cy="4415013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/>
          </a:p>
        </p:txBody>
      </p:sp>
      <p:grpSp>
        <p:nvGrpSpPr>
          <p:cNvPr id="7" name="Group 7"/>
          <p:cNvGrpSpPr/>
          <p:nvPr/>
        </p:nvGrpSpPr>
        <p:grpSpPr>
          <a:xfrm>
            <a:off x="3926163" y="1227715"/>
            <a:ext cx="200881" cy="20088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69355" y="1085585"/>
            <a:ext cx="2616119" cy="454575"/>
            <a:chOff x="0" y="0"/>
            <a:chExt cx="3488158" cy="4838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387788" cy="483834"/>
              <a:chOff x="0" y="0"/>
              <a:chExt cx="4624095" cy="660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62409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660400">
                    <a:moveTo>
                      <a:pt x="449963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535940"/>
                    </a:lnTo>
                    <a:cubicBezTo>
                      <a:pt x="4624095" y="604520"/>
                      <a:pt x="4568215" y="660400"/>
                      <a:pt x="4499635" y="6604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60180" y="148775"/>
              <a:ext cx="3227978" cy="242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Hãy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bình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tĩnh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, tin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tưởng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ở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endParaRPr lang="en-US" sz="11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25714" y="1735621"/>
            <a:ext cx="200881" cy="20088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25715" y="4193698"/>
            <a:ext cx="200881" cy="20088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10198">
            <a:off x="6363715" y="-222468"/>
            <a:ext cx="1409039" cy="14696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483" y="3334244"/>
            <a:ext cx="1460284" cy="3490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075385" y="3393131"/>
            <a:ext cx="1416472" cy="26619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294939" y="1288748"/>
            <a:ext cx="3196535" cy="156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2191" dirty="0">
                <a:solidFill>
                  <a:srgbClr val="DF2D20"/>
                </a:solidFill>
                <a:latin typeface="Calibri (MS) Bold"/>
              </a:rPr>
              <a:t>HƯỚNG DẪN CHA MẸ VÀ NGƯỜI CHĂM SÓC TRẺ LỰA CHỌN CƠ SỞ </a:t>
            </a:r>
          </a:p>
          <a:p>
            <a:pPr algn="ctr">
              <a:lnSpc>
                <a:spcPts val="3068"/>
              </a:lnSpc>
            </a:pPr>
            <a:r>
              <a:rPr lang="en-US" sz="2191" dirty="0">
                <a:solidFill>
                  <a:srgbClr val="DF2D20"/>
                </a:solidFill>
                <a:latin typeface="Calibri (MS) Bold"/>
              </a:rPr>
              <a:t>TRÔNG GIỮ TRẺ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26165" y="5822497"/>
            <a:ext cx="2913977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DF2D20"/>
                </a:solidFill>
                <a:latin typeface="Calibri (MS) Bold"/>
              </a:rPr>
              <a:t>Trung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tâm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quyền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trẻ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em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và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doanh</a:t>
            </a:r>
            <a:r>
              <a:rPr lang="en-US" sz="1100" dirty="0">
                <a:solidFill>
                  <a:srgbClr val="DF2D2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DF2D20"/>
                </a:solidFill>
                <a:latin typeface="Calibri (MS) Bold"/>
              </a:rPr>
              <a:t>nghiệp</a:t>
            </a:r>
            <a:endParaRPr lang="en-US" sz="1100" dirty="0">
              <a:solidFill>
                <a:srgbClr val="DF2D20"/>
              </a:solidFill>
              <a:latin typeface="Calibri (MS) Bold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Calibri (MS) Bold"/>
              </a:rPr>
              <a:t>Điện</a:t>
            </a:r>
            <a:r>
              <a:rPr lang="en-US" sz="11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 (MS) Bold"/>
              </a:rPr>
              <a:t>thoại</a:t>
            </a:r>
            <a:r>
              <a:rPr lang="en-US" sz="1100" dirty="0">
                <a:latin typeface="Calibri (MS) Bold"/>
              </a:rPr>
              <a:t>: </a:t>
            </a:r>
            <a:r>
              <a:rPr lang="en-MY" sz="1100" b="0" i="0" dirty="0">
                <a:effectLst/>
              </a:rPr>
              <a:t>(+84) 972081180/(+84) 972646946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alibri (MS) Bold"/>
              </a:rPr>
              <a:t>Email:</a:t>
            </a:r>
            <a:r>
              <a:rPr lang="en-US" sz="11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 (MS)"/>
              </a:rPr>
              <a:t>info@childrights-business.org</a:t>
            </a:r>
            <a:r>
              <a:rPr lang="en-US" sz="1100" dirty="0">
                <a:solidFill>
                  <a:srgbClr val="000000"/>
                </a:solidFill>
                <a:latin typeface="Calibri (MS)"/>
              </a:rPr>
              <a:t>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alibri (MS) Italics"/>
              </a:rPr>
              <a:t>https://</a:t>
            </a:r>
            <a:r>
              <a:rPr lang="en-US" sz="1100" dirty="0" err="1">
                <a:solidFill>
                  <a:srgbClr val="000000"/>
                </a:solidFill>
                <a:latin typeface="Calibri (MS) Italics"/>
              </a:rPr>
              <a:t>www.childrights-business.org</a:t>
            </a:r>
            <a:endParaRPr lang="en-US" sz="1100" dirty="0">
              <a:solidFill>
                <a:srgbClr val="000000"/>
              </a:solidFill>
              <a:latin typeface="Calibri (MS) Itali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79825" y="5488091"/>
            <a:ext cx="2929379" cy="24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3"/>
              </a:lnSpc>
            </a:pP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Hãy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liên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hệ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chúng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459" dirty="0" err="1">
                <a:solidFill>
                  <a:srgbClr val="000000"/>
                </a:solidFill>
                <a:latin typeface="Calibri (MS) Bold"/>
              </a:rPr>
              <a:t>tôi</a:t>
            </a:r>
            <a:r>
              <a:rPr lang="en-US" sz="1459" dirty="0">
                <a:solidFill>
                  <a:srgbClr val="000000"/>
                </a:solidFill>
                <a:latin typeface="Calibri (MS) Bold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9226" y="617897"/>
            <a:ext cx="3127408" cy="248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dirty="0"/>
          </a:p>
          <a:p>
            <a:pPr marL="194310" lvl="1" indent="-97155" algn="just">
              <a:lnSpc>
                <a:spcPts val="1260"/>
              </a:lnSpc>
              <a:spcBef>
                <a:spcPct val="0"/>
              </a:spcBef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Tìm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kiếm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nguồn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nhau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qua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xóm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bè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đồng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nghiệp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mạng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spcBef>
                <a:spcPct val="0"/>
              </a:spcBef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luận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lắng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nghe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hồi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xúc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spcBef>
                <a:spcPct val="0"/>
              </a:spcBef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quan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spcBef>
                <a:spcPct val="0"/>
              </a:spcBef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quản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/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pháp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rõ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câu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hỏi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spcBef>
                <a:spcPct val="0"/>
              </a:spcBef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Quan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bao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gồm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hướng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dẫn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suốt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275609" y="246447"/>
            <a:ext cx="3039671" cy="636461"/>
            <a:chOff x="0" y="0"/>
            <a:chExt cx="4052895" cy="84861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4052895" cy="848615"/>
              <a:chOff x="0" y="0"/>
              <a:chExt cx="5531919" cy="11583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531919" cy="115830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LỜI KHUYÊN CHO CHA MẸ LỰA CHỌN CƠ SỞ TRÔNG GIỮ TRẺ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19295" y="3226622"/>
            <a:ext cx="3039671" cy="436436"/>
            <a:chOff x="0" y="0"/>
            <a:chExt cx="4052895" cy="581915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81145" y="114700"/>
              <a:ext cx="3690602" cy="25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NHẬN BIẾT CÁC DẤU HIỆU TRẺ BỊ BẠO HÀNH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1558" y="3639453"/>
            <a:ext cx="3227592" cy="1014701"/>
            <a:chOff x="0" y="-38100"/>
            <a:chExt cx="4437034" cy="1352935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51915"/>
              <a:ext cx="4437034" cy="1258737"/>
              <a:chOff x="0" y="0"/>
              <a:chExt cx="6056242" cy="171808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056242" cy="1718089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718089">
                    <a:moveTo>
                      <a:pt x="5931782" y="1718089"/>
                    </a:moveTo>
                    <a:lnTo>
                      <a:pt x="124460" y="1718089"/>
                    </a:lnTo>
                    <a:cubicBezTo>
                      <a:pt x="55880" y="1718089"/>
                      <a:pt x="0" y="1662209"/>
                      <a:pt x="0" y="15936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593629"/>
                    </a:lnTo>
                    <a:cubicBezTo>
                      <a:pt x="6056242" y="1662209"/>
                      <a:pt x="6000362" y="1718089"/>
                      <a:pt x="5931782" y="1718089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92070" y="-38100"/>
              <a:ext cx="4052895" cy="135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dirty="0"/>
            </a:p>
            <a:p>
              <a:pPr algn="just">
                <a:lnSpc>
                  <a:spcPts val="1540"/>
                </a:lnSpc>
                <a:spcBef>
                  <a:spcPct val="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BỊ SAO NHÃNG</a:t>
              </a: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Triệu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chứng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suy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dưỡng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Vệ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nhân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k</a:t>
              </a: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vấn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đề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về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chất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/ y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tế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giám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sát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Thiếu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sự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sóc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1558" y="4662966"/>
            <a:ext cx="3227592" cy="873637"/>
            <a:chOff x="0" y="-47625"/>
            <a:chExt cx="4437034" cy="1164850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51915"/>
              <a:ext cx="4437034" cy="1031819"/>
              <a:chOff x="0" y="0"/>
              <a:chExt cx="6056242" cy="140836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056242" cy="1408361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408361">
                    <a:moveTo>
                      <a:pt x="5931782" y="1408361"/>
                    </a:moveTo>
                    <a:lnTo>
                      <a:pt x="124460" y="1408361"/>
                    </a:lnTo>
                    <a:cubicBezTo>
                      <a:pt x="55880" y="1408361"/>
                      <a:pt x="0" y="1352481"/>
                      <a:pt x="0" y="12839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283901"/>
                    </a:lnTo>
                    <a:cubicBezTo>
                      <a:pt x="6056242" y="1352481"/>
                      <a:pt x="6000362" y="1408361"/>
                      <a:pt x="5931782" y="1408361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92070" y="-47625"/>
              <a:ext cx="4052895" cy="116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endParaRPr dirty="0"/>
            </a:p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BỊ BẠO HÀNH THỂ CHẤT</a:t>
              </a:r>
            </a:p>
            <a:p>
              <a:pPr algn="just">
                <a:lnSpc>
                  <a:spcPts val="1260"/>
                </a:lnSpc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vết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bầm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tím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bỏng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sẹo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rõ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nguyên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nhân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Xuất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sự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hãi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/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cha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người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sóc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31558" y="5559153"/>
            <a:ext cx="3227592" cy="1045029"/>
            <a:chOff x="0" y="0"/>
            <a:chExt cx="4437034" cy="1393373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437034" cy="1150964"/>
              <a:chOff x="0" y="0"/>
              <a:chExt cx="6056242" cy="157098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056242" cy="1570986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570986">
                    <a:moveTo>
                      <a:pt x="5931782" y="1570986"/>
                    </a:moveTo>
                    <a:lnTo>
                      <a:pt x="124460" y="1570986"/>
                    </a:lnTo>
                    <a:cubicBezTo>
                      <a:pt x="55880" y="1570986"/>
                      <a:pt x="0" y="1515106"/>
                      <a:pt x="0" y="14465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446526"/>
                    </a:lnTo>
                    <a:cubicBezTo>
                      <a:pt x="6056242" y="1515106"/>
                      <a:pt x="6000362" y="1570986"/>
                      <a:pt x="5931782" y="1570986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83511" y="40437"/>
              <a:ext cx="4052895" cy="1352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  <a:spcBef>
                  <a:spcPct val="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BỊ LẠM DỤNG TÌNH DỤC</a:t>
              </a: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Đau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chảy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máu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đỏ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sưng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ở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vùng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hậu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môn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hoặc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bộ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phận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dục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Quan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hệ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kiến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thức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tình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dục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hợp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lứa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tuổi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trò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chơi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tình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dục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hợp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lứa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tuổi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1556" y="6521401"/>
            <a:ext cx="3227592" cy="1118864"/>
            <a:chOff x="0" y="0"/>
            <a:chExt cx="4437034" cy="1491819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4437034" cy="1150964"/>
              <a:chOff x="0" y="0"/>
              <a:chExt cx="6056242" cy="157098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056242" cy="1570986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570986">
                    <a:moveTo>
                      <a:pt x="5931782" y="1570986"/>
                    </a:moveTo>
                    <a:lnTo>
                      <a:pt x="124460" y="1570986"/>
                    </a:lnTo>
                    <a:cubicBezTo>
                      <a:pt x="55880" y="1570986"/>
                      <a:pt x="0" y="1515106"/>
                      <a:pt x="0" y="14465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446526"/>
                    </a:lnTo>
                    <a:cubicBezTo>
                      <a:pt x="6056242" y="1515106"/>
                      <a:pt x="6000362" y="1570986"/>
                      <a:pt x="5931782" y="1570986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92070" y="138884"/>
              <a:ext cx="4052895" cy="135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  <a:spcBef>
                  <a:spcPct val="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BỊ BẠO HÀNH TINH THẦN</a:t>
              </a: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hành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cực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đoan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như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hung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hăng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hoặc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thụ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động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•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Rất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dễ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xúc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động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chậm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phát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triển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về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chất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trí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tuệ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824679" y="383351"/>
            <a:ext cx="3039671" cy="636461"/>
            <a:chOff x="0" y="0"/>
            <a:chExt cx="4052895" cy="84861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052895" cy="848615"/>
              <a:chOff x="0" y="0"/>
              <a:chExt cx="5531919" cy="11583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531919" cy="115830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CẦN LÀM GÌ KHI PHÁT HIỆN TRẺ BỊ BẠO HÀNH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268363" y="1652997"/>
            <a:ext cx="2540841" cy="415412"/>
            <a:chOff x="0" y="0"/>
            <a:chExt cx="3387788" cy="483834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3387788" cy="483834"/>
              <a:chOff x="0" y="0"/>
              <a:chExt cx="4624095" cy="6604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462409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660400">
                    <a:moveTo>
                      <a:pt x="449963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535940"/>
                    </a:lnTo>
                    <a:cubicBezTo>
                      <a:pt x="4624095" y="604520"/>
                      <a:pt x="4568215" y="660400"/>
                      <a:pt x="4499635" y="6604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261503" y="116787"/>
              <a:ext cx="2937503" cy="242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An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ủi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hỗ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trợ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con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bạn</a:t>
              </a:r>
              <a:endParaRPr lang="en-US" sz="11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251986" y="2152051"/>
            <a:ext cx="2540841" cy="605508"/>
            <a:chOff x="0" y="0"/>
            <a:chExt cx="3387788" cy="737834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0"/>
              <a:ext cx="3387788" cy="737834"/>
              <a:chOff x="0" y="0"/>
              <a:chExt cx="4624095" cy="100709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4624095" cy="1007092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1007092">
                    <a:moveTo>
                      <a:pt x="4499635" y="1007092"/>
                    </a:moveTo>
                    <a:lnTo>
                      <a:pt x="124460" y="1007092"/>
                    </a:lnTo>
                    <a:cubicBezTo>
                      <a:pt x="55880" y="1007092"/>
                      <a:pt x="0" y="951212"/>
                      <a:pt x="0" y="88263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882632"/>
                    </a:lnTo>
                    <a:cubicBezTo>
                      <a:pt x="4624095" y="951212"/>
                      <a:pt x="4568215" y="1007092"/>
                      <a:pt x="4499635" y="1007092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261503" y="80147"/>
              <a:ext cx="2937503" cy="498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Kiên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nhẫn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lắng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nghe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bày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tỏ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cảm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xúc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phán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xét</a:t>
              </a:r>
              <a:endParaRPr lang="en-US" sz="11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264668" y="2841200"/>
            <a:ext cx="2540841" cy="733193"/>
            <a:chOff x="-4817" y="-327085"/>
            <a:chExt cx="3387788" cy="737834"/>
          </a:xfrm>
        </p:grpSpPr>
        <p:grpSp>
          <p:nvGrpSpPr>
            <p:cNvPr id="67" name="Group 67"/>
            <p:cNvGrpSpPr/>
            <p:nvPr/>
          </p:nvGrpSpPr>
          <p:grpSpPr>
            <a:xfrm>
              <a:off x="-4817" y="-327085"/>
              <a:ext cx="3387788" cy="737834"/>
              <a:chOff x="-6575" y="-446448"/>
              <a:chExt cx="4624095" cy="100709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-6575" y="-446448"/>
                <a:ext cx="4624095" cy="1007092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1007092">
                    <a:moveTo>
                      <a:pt x="4499635" y="1007092"/>
                    </a:moveTo>
                    <a:lnTo>
                      <a:pt x="124460" y="1007092"/>
                    </a:lnTo>
                    <a:cubicBezTo>
                      <a:pt x="55880" y="1007092"/>
                      <a:pt x="0" y="951212"/>
                      <a:pt x="0" y="88263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882632"/>
                    </a:lnTo>
                    <a:cubicBezTo>
                      <a:pt x="4624095" y="951212"/>
                      <a:pt x="4568215" y="1007092"/>
                      <a:pt x="4499635" y="1007092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31472" y="-160024"/>
              <a:ext cx="2937503" cy="498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Tránh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lặp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lại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câu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hỏi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gây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tổn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thương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thứ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phát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cho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endParaRPr lang="en-US" sz="11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251985" y="3667002"/>
            <a:ext cx="2540841" cy="1656107"/>
            <a:chOff x="0" y="0"/>
            <a:chExt cx="3387788" cy="1753834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0"/>
              <a:ext cx="3387788" cy="1753834"/>
              <a:chOff x="0" y="0"/>
              <a:chExt cx="4624095" cy="2393862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4624095" cy="2393862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2393862">
                    <a:moveTo>
                      <a:pt x="4499635" y="2393862"/>
                    </a:moveTo>
                    <a:lnTo>
                      <a:pt x="124460" y="2393862"/>
                    </a:lnTo>
                    <a:cubicBezTo>
                      <a:pt x="55880" y="2393862"/>
                      <a:pt x="0" y="2337982"/>
                      <a:pt x="0" y="22694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2269402"/>
                    </a:lnTo>
                    <a:cubicBezTo>
                      <a:pt x="4624095" y="2337982"/>
                      <a:pt x="4568215" y="2393862"/>
                      <a:pt x="4499635" y="2393862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225141" y="140709"/>
              <a:ext cx="2937503" cy="1524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Hành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động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ngay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lập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tức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bằng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cách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gọi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điện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đến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đường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dây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nóng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quốc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gia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bảo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vệ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em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số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111 (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bạn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thể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thông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báo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bất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kỳ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trường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hợp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nào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xâm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hại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bạo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hành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lao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động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em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, v.v.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tư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vấn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miễn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"/>
                </a:rPr>
                <a:t>phí</a:t>
              </a:r>
              <a:r>
                <a:rPr lang="en-US" sz="11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3916974" y="2341550"/>
            <a:ext cx="200881" cy="200881"/>
            <a:chOff x="0" y="0"/>
            <a:chExt cx="6350000" cy="6350000"/>
          </a:xfrm>
        </p:grpSpPr>
        <p:sp>
          <p:nvSpPr>
            <p:cNvPr id="75" name="Freeform 7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3934401" y="3067711"/>
            <a:ext cx="200881" cy="200881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90998" y="6892717"/>
            <a:ext cx="1584311" cy="669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27187" y="2583714"/>
            <a:ext cx="1707026" cy="1879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48626" y="-806752"/>
            <a:ext cx="1450030" cy="15124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6036455" y="6929304"/>
            <a:ext cx="1061739" cy="10126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90732" y="-641350"/>
            <a:ext cx="968881" cy="12431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98296">
            <a:off x="3783263" y="6898191"/>
            <a:ext cx="1409039" cy="14696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3709" y="657800"/>
            <a:ext cx="3172219" cy="65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trường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nhóm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nuôi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Trường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03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đến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36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03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đến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06 tuổi.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59983" y="116830"/>
            <a:ext cx="3039671" cy="436436"/>
            <a:chOff x="0" y="0"/>
            <a:chExt cx="4052895" cy="58191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81145" y="114700"/>
              <a:ext cx="3690602" cy="25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CƠ SỞ TRÔNG GIỮ TRẺ LÀ GÌ?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9983" y="1627363"/>
            <a:ext cx="3039671" cy="436436"/>
            <a:chOff x="0" y="0"/>
            <a:chExt cx="4052895" cy="58191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3335" y="510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TẠI SAO CHÚNG TA CẦN CƠ SỞ TRÔNG GIỮ TRẺ?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3707" y="2112650"/>
            <a:ext cx="3172219" cy="32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02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do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hai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đình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709" y="2488614"/>
            <a:ext cx="3172219" cy="148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Lợi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ích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 Bold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bỏ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ở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nhận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so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ở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anh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hội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lưu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cùng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nhận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bút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nhận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thế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nữa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chuẩn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sẵn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3707" y="4932169"/>
            <a:ext cx="3172219" cy="18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Lợi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ích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mẹ</a:t>
            </a:r>
            <a:endParaRPr lang="en-US" sz="900" dirty="0">
              <a:solidFill>
                <a:srgbClr val="000000"/>
              </a:solidFill>
              <a:latin typeface="Calibri (MS) Bold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xin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hỗ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tài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đình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tiếp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thay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hơn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Loại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bỏ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gánh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nặng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chẳng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cao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nhiều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tìm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kiếm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cao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7851" y="4061996"/>
            <a:ext cx="3208075" cy="494080"/>
            <a:chOff x="-45813" y="-434472"/>
            <a:chExt cx="4098704" cy="658773"/>
          </a:xfrm>
        </p:grpSpPr>
        <p:grpSp>
          <p:nvGrpSpPr>
            <p:cNvPr id="20" name="Group 20"/>
            <p:cNvGrpSpPr/>
            <p:nvPr/>
          </p:nvGrpSpPr>
          <p:grpSpPr>
            <a:xfrm>
              <a:off x="-4" y="-434472"/>
              <a:ext cx="4052895" cy="658773"/>
              <a:chOff x="-5" y="-593024"/>
              <a:chExt cx="5531919" cy="8991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5" y="-593024"/>
                <a:ext cx="5531919" cy="89918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899180">
                    <a:moveTo>
                      <a:pt x="5407459" y="899180"/>
                    </a:moveTo>
                    <a:lnTo>
                      <a:pt x="124460" y="899180"/>
                    </a:lnTo>
                    <a:cubicBezTo>
                      <a:pt x="55880" y="899180"/>
                      <a:pt x="0" y="843300"/>
                      <a:pt x="0" y="77472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774720"/>
                    </a:lnTo>
                    <a:cubicBezTo>
                      <a:pt x="5531919" y="843300"/>
                      <a:pt x="5476039" y="899180"/>
                      <a:pt x="5407459" y="899180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-45813" y="-373072"/>
              <a:ext cx="4053831" cy="551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9"/>
                </a:lnSpc>
              </a:pP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“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rất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vui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khi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con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được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gửi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ở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một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cơ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sở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giữ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trẻ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gần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chỗ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ở. Con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bé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đã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học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được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các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bài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hát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mới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và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không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còn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nhút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nhát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như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trước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nữa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.”</a:t>
              </a:r>
            </a:p>
            <a:p>
              <a:pPr algn="r">
                <a:lnSpc>
                  <a:spcPts val="1059"/>
                </a:lnSpc>
                <a:spcBef>
                  <a:spcPct val="0"/>
                </a:spcBef>
              </a:pP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-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Một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nữ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nhân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may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9983" y="6633557"/>
            <a:ext cx="3039671" cy="878493"/>
            <a:chOff x="0" y="0"/>
            <a:chExt cx="4052895" cy="1171324"/>
          </a:xfrm>
          <a:noFill/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052895" cy="1171324"/>
              <a:chOff x="0" y="0"/>
              <a:chExt cx="5531919" cy="1598776"/>
            </a:xfrm>
            <a:grpFill/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531919" cy="1598776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598776">
                    <a:moveTo>
                      <a:pt x="5407459" y="1598776"/>
                    </a:moveTo>
                    <a:lnTo>
                      <a:pt x="124460" y="1598776"/>
                    </a:lnTo>
                    <a:cubicBezTo>
                      <a:pt x="55880" y="1598776"/>
                      <a:pt x="0" y="1542896"/>
                      <a:pt x="0" y="1474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474316"/>
                    </a:lnTo>
                    <a:cubicBezTo>
                      <a:pt x="5531919" y="1542896"/>
                      <a:pt x="5476039" y="1598776"/>
                      <a:pt x="5407459" y="1598776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81145" y="47825"/>
              <a:ext cx="3690602" cy="9275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59"/>
                </a:lnSpc>
              </a:pP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“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làm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lại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sau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06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tháng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nghỉ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thai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sản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,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ưu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tiên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của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là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tìm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được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một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cơ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sở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giữ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trẻ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tốt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cho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con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.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cần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phải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quay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lại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làm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việc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càng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sớm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càng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tốt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để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hỗ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trợ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tài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chính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cho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gia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đình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. Cha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mẹ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đã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già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rồi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nên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tôi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không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yên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tâm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khi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để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con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cho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bà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chăm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sóc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.”</a:t>
              </a:r>
            </a:p>
            <a:p>
              <a:pPr algn="r">
                <a:lnSpc>
                  <a:spcPts val="1059"/>
                </a:lnSpc>
                <a:spcBef>
                  <a:spcPct val="0"/>
                </a:spcBef>
              </a:pP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-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Một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nữ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công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nhân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</a:t>
              </a:r>
              <a:r>
                <a:rPr lang="en-US" sz="756" dirty="0" err="1">
                  <a:solidFill>
                    <a:srgbClr val="DF2D20"/>
                  </a:solidFill>
                  <a:latin typeface="Calibri (MS) Bold Italics"/>
                </a:rPr>
                <a:t>xưởng</a:t>
              </a:r>
              <a:r>
                <a:rPr lang="en-US" sz="756" dirty="0">
                  <a:solidFill>
                    <a:srgbClr val="DF2D20"/>
                  </a:solidFill>
                  <a:latin typeface="Calibri (MS) Bold Italics"/>
                </a:rPr>
                <a:t> may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824833" y="116830"/>
            <a:ext cx="3039671" cy="436436"/>
            <a:chOff x="0" y="0"/>
            <a:chExt cx="4052895" cy="58191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81145" y="114700"/>
              <a:ext cx="3690602" cy="25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CÁC LOẠI HÌNH TRÔNG GIỮ TRẺ KHÁC NHAU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758558" y="593748"/>
            <a:ext cx="3172219" cy="16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Theo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hướng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dẫn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phủ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loại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sở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nhau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hay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nhóm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nhỏ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 (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)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; (ii)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non; (iii)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Nhóm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; (iv)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Nhóm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;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(v)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Tất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loại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quyền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algn="just">
              <a:lnSpc>
                <a:spcPts val="1260"/>
              </a:lnSpc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Vui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tham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loại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7422936" y="116830"/>
            <a:ext cx="3039671" cy="636461"/>
            <a:chOff x="0" y="0"/>
            <a:chExt cx="4052895" cy="848615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052895" cy="848615"/>
              <a:chOff x="0" y="0"/>
              <a:chExt cx="5531919" cy="11583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531919" cy="115830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NHỮNG ĐIỀU CẦN XEM XÉT KHI LỰA CHỌN CƠ SỞ TRÔNG GIỮ TRẺ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422936" y="897474"/>
            <a:ext cx="3098612" cy="944053"/>
            <a:chOff x="0" y="0"/>
            <a:chExt cx="4437034" cy="1258737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437034" cy="1258737"/>
              <a:chOff x="0" y="0"/>
              <a:chExt cx="6056242" cy="171808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056242" cy="1718089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718089">
                    <a:moveTo>
                      <a:pt x="5931782" y="1718089"/>
                    </a:moveTo>
                    <a:lnTo>
                      <a:pt x="124460" y="1718089"/>
                    </a:lnTo>
                    <a:cubicBezTo>
                      <a:pt x="55880" y="1718089"/>
                      <a:pt x="0" y="1662209"/>
                      <a:pt x="0" y="15936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593629"/>
                    </a:lnTo>
                    <a:cubicBezTo>
                      <a:pt x="6056242" y="1662209"/>
                      <a:pt x="6000362" y="1718089"/>
                      <a:pt x="5931782" y="1718089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191535" y="53136"/>
              <a:ext cx="4052895" cy="1130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  <a:spcBef>
                  <a:spcPct val="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ĐĂNG KÝ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Kiểm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xem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sở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giữ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đăng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ký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chính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quyền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địa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phương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chưa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Kiểm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xem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sở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giữ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phạt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trước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nếu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thì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khắc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phục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xong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chưa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422936" y="1882268"/>
            <a:ext cx="3098612" cy="658173"/>
            <a:chOff x="0" y="0"/>
            <a:chExt cx="4437034" cy="877564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437034" cy="877564"/>
              <a:chOff x="0" y="0"/>
              <a:chExt cx="6056242" cy="119781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056242" cy="1197814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197814">
                    <a:moveTo>
                      <a:pt x="5931782" y="1197814"/>
                    </a:moveTo>
                    <a:lnTo>
                      <a:pt x="124460" y="1197814"/>
                    </a:lnTo>
                    <a:cubicBezTo>
                      <a:pt x="55880" y="1197814"/>
                      <a:pt x="0" y="1141934"/>
                      <a:pt x="0" y="10733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073354"/>
                    </a:lnTo>
                    <a:cubicBezTo>
                      <a:pt x="6056242" y="1141934"/>
                      <a:pt x="6000362" y="1197814"/>
                      <a:pt x="5931782" y="1197814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92069" y="47727"/>
              <a:ext cx="4052895" cy="68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GIỜ HOẠT ĐỘNG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Hoạt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động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giờ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hành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chính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ngoài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giờ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đáp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ứng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cầu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cha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đang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làm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22936" y="2581182"/>
            <a:ext cx="3098612" cy="739868"/>
            <a:chOff x="0" y="0"/>
            <a:chExt cx="4437034" cy="986490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437034" cy="777079"/>
              <a:chOff x="0" y="0"/>
              <a:chExt cx="6056242" cy="106065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056242" cy="1060659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060659">
                    <a:moveTo>
                      <a:pt x="5931782" y="1060659"/>
                    </a:moveTo>
                    <a:lnTo>
                      <a:pt x="124460" y="1060659"/>
                    </a:lnTo>
                    <a:cubicBezTo>
                      <a:pt x="55880" y="1060659"/>
                      <a:pt x="0" y="1004779"/>
                      <a:pt x="0" y="9361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936199"/>
                    </a:lnTo>
                    <a:cubicBezTo>
                      <a:pt x="6056242" y="1004779"/>
                      <a:pt x="6000362" y="1060659"/>
                      <a:pt x="5931782" y="1060659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91535" y="78120"/>
              <a:ext cx="4052895" cy="908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MỨC PHÍ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hợp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mức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nhập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đình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đảm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bảo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năng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chi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trả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422936" y="3204732"/>
            <a:ext cx="3098612" cy="1036829"/>
            <a:chOff x="0" y="0"/>
            <a:chExt cx="4437034" cy="1382438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4437034" cy="1150964"/>
              <a:chOff x="0" y="0"/>
              <a:chExt cx="6056242" cy="157098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056242" cy="1570986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570986">
                    <a:moveTo>
                      <a:pt x="5931782" y="1570986"/>
                    </a:moveTo>
                    <a:lnTo>
                      <a:pt x="124460" y="1570986"/>
                    </a:lnTo>
                    <a:cubicBezTo>
                      <a:pt x="55880" y="1570986"/>
                      <a:pt x="0" y="1515106"/>
                      <a:pt x="0" y="14465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446526"/>
                    </a:lnTo>
                    <a:cubicBezTo>
                      <a:pt x="6056242" y="1515106"/>
                      <a:pt x="6000362" y="1570986"/>
                      <a:pt x="5931782" y="1570986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92068" y="29503"/>
              <a:ext cx="4195481" cy="1352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CƠ SỞ VẬT CHẤT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Lớp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học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trang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trí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thân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bàn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ghế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an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toàn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sách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đồ</a:t>
              </a:r>
              <a:r>
                <a:rPr lang="en-US" sz="900">
                  <a:solidFill>
                    <a:srgbClr val="000000"/>
                  </a:solidFill>
                  <a:latin typeface="Calibri (MS)"/>
                </a:rPr>
                <a:t> chơi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giáo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dục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chỗ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ngủ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vệ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sạch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sẽ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nước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sạch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trang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cứu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y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tế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an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toàn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phòng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cháy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chữa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cháy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422936" y="4110832"/>
            <a:ext cx="3098612" cy="658173"/>
            <a:chOff x="0" y="0"/>
            <a:chExt cx="4437034" cy="87756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437034" cy="877564"/>
              <a:chOff x="0" y="0"/>
              <a:chExt cx="6056242" cy="1197814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056242" cy="1197814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197814">
                    <a:moveTo>
                      <a:pt x="5931782" y="1197814"/>
                    </a:moveTo>
                    <a:lnTo>
                      <a:pt x="124460" y="1197814"/>
                    </a:lnTo>
                    <a:cubicBezTo>
                      <a:pt x="55880" y="1197814"/>
                      <a:pt x="0" y="1141934"/>
                      <a:pt x="0" y="10733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073354"/>
                    </a:lnTo>
                    <a:cubicBezTo>
                      <a:pt x="6056242" y="1141934"/>
                      <a:pt x="6000362" y="1197814"/>
                      <a:pt x="5931782" y="1197814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92069" y="47727"/>
              <a:ext cx="4052895" cy="68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THỰC PHẨM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cung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cấp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thực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phẩm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an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toàn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đủ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dưỡng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đáp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ứng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cầu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ăn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uống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423338" y="4831781"/>
            <a:ext cx="3098612" cy="717563"/>
            <a:chOff x="0" y="-54528"/>
            <a:chExt cx="4437034" cy="956750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-54528"/>
              <a:ext cx="4437034" cy="956750"/>
              <a:chOff x="0" y="-74427"/>
              <a:chExt cx="6056242" cy="1305898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-74427"/>
                <a:ext cx="6056242" cy="1305898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197814">
                    <a:moveTo>
                      <a:pt x="5931782" y="1197814"/>
                    </a:moveTo>
                    <a:lnTo>
                      <a:pt x="124460" y="1197814"/>
                    </a:lnTo>
                    <a:cubicBezTo>
                      <a:pt x="55880" y="1197814"/>
                      <a:pt x="0" y="1141934"/>
                      <a:pt x="0" y="10733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073354"/>
                    </a:lnTo>
                    <a:cubicBezTo>
                      <a:pt x="6056242" y="1141934"/>
                      <a:pt x="6000362" y="1197814"/>
                      <a:pt x="5931782" y="1197814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92069" y="-54528"/>
              <a:ext cx="4052895" cy="90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PHÁT TRIỂN CỦA TRẺ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Thực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tiêu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chuẩn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giáo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dục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quốc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nhóm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tuổi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tương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ứng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chuẩn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nhập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học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chính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thức</a:t>
              </a:r>
              <a:endParaRPr lang="en-US" sz="900" dirty="0">
                <a:solidFill>
                  <a:srgbClr val="000000"/>
                </a:solidFill>
                <a:latin typeface="Calibri (MS)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423338" y="5607050"/>
            <a:ext cx="3098612" cy="810573"/>
            <a:chOff x="0" y="0"/>
            <a:chExt cx="4437034" cy="1080764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4437034" cy="1080764"/>
              <a:chOff x="0" y="0"/>
              <a:chExt cx="6056242" cy="147516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056242" cy="1475168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475168">
                    <a:moveTo>
                      <a:pt x="5931782" y="1475168"/>
                    </a:moveTo>
                    <a:lnTo>
                      <a:pt x="124460" y="1475168"/>
                    </a:lnTo>
                    <a:cubicBezTo>
                      <a:pt x="55880" y="1475168"/>
                      <a:pt x="0" y="1419288"/>
                      <a:pt x="0" y="135070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350708"/>
                    </a:lnTo>
                    <a:cubicBezTo>
                      <a:pt x="6056242" y="1419288"/>
                      <a:pt x="6000362" y="1475168"/>
                      <a:pt x="5931782" y="1475168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192069" y="47727"/>
              <a:ext cx="4052895" cy="90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NGƯỜI CHĂM SÓC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bằng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cấp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liên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quan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(bao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gồm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dạy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học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sóc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cấp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cứu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ban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đầu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, v.v.),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thể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thái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độ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thân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trách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nhiệm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423338" y="6472877"/>
            <a:ext cx="3098612" cy="810573"/>
            <a:chOff x="0" y="0"/>
            <a:chExt cx="4437034" cy="1080763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437034" cy="1080763"/>
            </a:xfrm>
            <a:custGeom>
              <a:avLst/>
              <a:gdLst/>
              <a:ahLst/>
              <a:cxnLst/>
              <a:rect l="l" t="t" r="r" b="b"/>
              <a:pathLst>
                <a:path w="6056242" h="1475168">
                  <a:moveTo>
                    <a:pt x="5931782" y="1475168"/>
                  </a:moveTo>
                  <a:lnTo>
                    <a:pt x="124460" y="1475168"/>
                  </a:lnTo>
                  <a:cubicBezTo>
                    <a:pt x="55880" y="1475168"/>
                    <a:pt x="0" y="1419288"/>
                    <a:pt x="0" y="1350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31782" y="0"/>
                  </a:lnTo>
                  <a:cubicBezTo>
                    <a:pt x="6000362" y="0"/>
                    <a:pt x="6056242" y="55880"/>
                    <a:pt x="6056242" y="124460"/>
                  </a:cubicBezTo>
                  <a:lnTo>
                    <a:pt x="6056242" y="1350708"/>
                  </a:lnTo>
                  <a:cubicBezTo>
                    <a:pt x="6056242" y="1419288"/>
                    <a:pt x="6000362" y="1475168"/>
                    <a:pt x="5931782" y="1475168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92069" y="47727"/>
              <a:ext cx="4194904" cy="9083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MÔI TRƯỜNG THÂN THIỆN VỚI TRẺ</a:t>
              </a:r>
            </a:p>
            <a:p>
              <a:pPr marL="194312" lvl="1" indent="-97156" algn="just">
                <a:lnSpc>
                  <a:spcPts val="1260"/>
                </a:lnSpc>
                <a:buFont typeface="Arial"/>
                <a:buChar char="•"/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Khuyến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khích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giao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tiếp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sự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tôn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trọng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giữa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người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chăm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sóc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giữa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nhau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Trao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đổi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thông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tin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minh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bạch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cha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mẹ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cũng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cần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phải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duy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trì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0B545FAB-3E46-5342-6AFB-FE973F909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68896"/>
              </p:ext>
            </p:extLst>
          </p:nvPr>
        </p:nvGraphicFramePr>
        <p:xfrm>
          <a:off x="3758557" y="2223041"/>
          <a:ext cx="3172220" cy="445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114">
                  <a:extLst>
                    <a:ext uri="{9D8B030D-6E8A-4147-A177-3AD203B41FA5}">
                      <a16:colId xmlns:a16="http://schemas.microsoft.com/office/drawing/2014/main" val="2740730656"/>
                    </a:ext>
                  </a:extLst>
                </a:gridCol>
                <a:gridCol w="1176053">
                  <a:extLst>
                    <a:ext uri="{9D8B030D-6E8A-4147-A177-3AD203B41FA5}">
                      <a16:colId xmlns:a16="http://schemas.microsoft.com/office/drawing/2014/main" val="1720580498"/>
                    </a:ext>
                  </a:extLst>
                </a:gridCol>
                <a:gridCol w="1176053">
                  <a:extLst>
                    <a:ext uri="{9D8B030D-6E8A-4147-A177-3AD203B41FA5}">
                      <a16:colId xmlns:a16="http://schemas.microsoft.com/office/drawing/2014/main" val="1045105783"/>
                    </a:ext>
                  </a:extLst>
                </a:gridCol>
              </a:tblGrid>
              <a:tr h="279728"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Công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lập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Tư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thục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Nhóm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nhỏ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3968"/>
                  </a:ext>
                </a:extLst>
              </a:tr>
              <a:tr h="693401"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Chất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lượng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cao</a:t>
                      </a:r>
                      <a:endParaRPr lang="en-GB" sz="1000" dirty="0">
                        <a:effectLst/>
                      </a:endParaRPr>
                    </a:p>
                    <a:p>
                      <a:pPr marR="86995" algn="ctr"/>
                      <a:r>
                        <a:rPr lang="en-GB" sz="800" b="0" i="1" dirty="0">
                          <a:effectLst/>
                        </a:rPr>
                        <a:t>(</a:t>
                      </a:r>
                      <a:r>
                        <a:rPr lang="en-GB" sz="800" b="0" i="1" dirty="0" err="1">
                          <a:effectLst/>
                        </a:rPr>
                        <a:t>từ</a:t>
                      </a:r>
                      <a:r>
                        <a:rPr lang="en-GB" sz="800" b="0" i="1" dirty="0">
                          <a:effectLst/>
                        </a:rPr>
                        <a:t> 1,8tr </a:t>
                      </a:r>
                      <a:r>
                        <a:rPr lang="en-GB" sz="800" b="0" i="1" dirty="0" err="1">
                          <a:effectLst/>
                        </a:rPr>
                        <a:t>đến</a:t>
                      </a:r>
                      <a:r>
                        <a:rPr lang="en-GB" sz="800" b="0" i="1" dirty="0">
                          <a:effectLst/>
                        </a:rPr>
                        <a:t> 3tr VND)</a:t>
                      </a:r>
                      <a:endParaRPr lang="en-MY" sz="800" b="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just"/>
                      <a:r>
                        <a:rPr lang="en-GB" sz="800" b="1" dirty="0" err="1">
                          <a:effectLst/>
                        </a:rPr>
                        <a:t>Chất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lượng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cao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en-GB" sz="800" dirty="0" err="1">
                          <a:effectLst/>
                        </a:rPr>
                        <a:t>từ</a:t>
                      </a:r>
                      <a:r>
                        <a:rPr lang="en-GB" sz="800" dirty="0">
                          <a:effectLst/>
                        </a:rPr>
                        <a:t> 5 </a:t>
                      </a:r>
                      <a:r>
                        <a:rPr lang="en-GB" sz="800" dirty="0" err="1">
                          <a:effectLst/>
                        </a:rPr>
                        <a:t>triệu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đến</a:t>
                      </a:r>
                      <a:r>
                        <a:rPr lang="en-GB" sz="800" dirty="0">
                          <a:effectLst/>
                        </a:rPr>
                        <a:t> 7 </a:t>
                      </a:r>
                      <a:r>
                        <a:rPr lang="en-GB" sz="800" dirty="0" err="1">
                          <a:effectLst/>
                        </a:rPr>
                        <a:t>triệu</a:t>
                      </a:r>
                      <a:r>
                        <a:rPr lang="en-GB" sz="800" dirty="0">
                          <a:effectLst/>
                        </a:rPr>
                        <a:t> VND/ </a:t>
                      </a:r>
                      <a:r>
                        <a:rPr lang="en-GB" sz="800" dirty="0" err="1">
                          <a:effectLst/>
                        </a:rPr>
                        <a:t>tháng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86995" algn="just"/>
                      <a:r>
                        <a:rPr lang="en-GB" sz="800" dirty="0" err="1">
                          <a:effectLst/>
                        </a:rPr>
                        <a:t>Từ</a:t>
                      </a:r>
                      <a:r>
                        <a:rPr lang="en-GB" sz="800" dirty="0">
                          <a:effectLst/>
                        </a:rPr>
                        <a:t> 800,000 to 1,5 </a:t>
                      </a:r>
                      <a:r>
                        <a:rPr lang="en-GB" sz="800" dirty="0" err="1">
                          <a:effectLst/>
                        </a:rPr>
                        <a:t>triệu</a:t>
                      </a:r>
                      <a:r>
                        <a:rPr lang="en-GB" sz="800" dirty="0">
                          <a:effectLst/>
                        </a:rPr>
                        <a:t> VND/ </a:t>
                      </a:r>
                      <a:r>
                        <a:rPr lang="en-GB" sz="800" dirty="0" err="1">
                          <a:effectLst/>
                        </a:rPr>
                        <a:t>tháng</a:t>
                      </a:r>
                      <a:r>
                        <a:rPr lang="en-GB" sz="800" dirty="0">
                          <a:effectLst/>
                        </a:rPr>
                        <a:t> – </a:t>
                      </a:r>
                      <a:r>
                        <a:rPr lang="en-GB" sz="800" dirty="0" err="1">
                          <a:effectLst/>
                        </a:rPr>
                        <a:t>tập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trung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vào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chăm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sóc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và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nuôi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dưỡng</a:t>
                      </a:r>
                      <a:r>
                        <a:rPr lang="en-GB" sz="800" dirty="0">
                          <a:effectLst/>
                        </a:rPr>
                        <a:t>, </a:t>
                      </a:r>
                      <a:r>
                        <a:rPr lang="en-GB" sz="800" dirty="0" err="1">
                          <a:effectLst/>
                        </a:rPr>
                        <a:t>ít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các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hoạt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động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giáo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dục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hoặc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phương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pháp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giáo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dục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không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theo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quy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định</a:t>
                      </a:r>
                      <a:r>
                        <a:rPr lang="en-GB" sz="800" dirty="0">
                          <a:effectLst/>
                        </a:rPr>
                        <a:t>.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93690"/>
                  </a:ext>
                </a:extLst>
              </a:tr>
              <a:tr h="879241"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Chất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lượng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trung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bình</a:t>
                      </a:r>
                      <a:endParaRPr lang="en-GB" sz="1000" dirty="0">
                        <a:effectLst/>
                      </a:endParaRPr>
                    </a:p>
                    <a:p>
                      <a:pPr marR="86995" algn="ctr"/>
                      <a:r>
                        <a:rPr lang="en-GB" sz="800" b="0" i="1" dirty="0">
                          <a:effectLst/>
                        </a:rPr>
                        <a:t>(</a:t>
                      </a:r>
                      <a:r>
                        <a:rPr lang="en-GB" sz="800" b="0" i="1" dirty="0" err="1">
                          <a:effectLst/>
                        </a:rPr>
                        <a:t>từ</a:t>
                      </a:r>
                      <a:r>
                        <a:rPr lang="en-GB" sz="800" b="0" i="1" dirty="0">
                          <a:effectLst/>
                        </a:rPr>
                        <a:t> 1tr </a:t>
                      </a:r>
                      <a:r>
                        <a:rPr lang="en-GB" sz="800" b="0" i="1" dirty="0" err="1">
                          <a:effectLst/>
                        </a:rPr>
                        <a:t>đến</a:t>
                      </a:r>
                      <a:r>
                        <a:rPr lang="en-GB" sz="800" b="0" i="1" dirty="0">
                          <a:effectLst/>
                        </a:rPr>
                        <a:t> 1,5tr VND)</a:t>
                      </a:r>
                      <a:endParaRPr lang="en-MY" sz="1100" b="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just"/>
                      <a:r>
                        <a:rPr lang="en-GB" sz="800" b="1" dirty="0" err="1">
                          <a:effectLst/>
                        </a:rPr>
                        <a:t>Chất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lượng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trung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bình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en-GB" sz="800" dirty="0" err="1">
                          <a:effectLst/>
                        </a:rPr>
                        <a:t>Từ</a:t>
                      </a:r>
                      <a:r>
                        <a:rPr lang="en-GB" sz="800" dirty="0">
                          <a:effectLst/>
                        </a:rPr>
                        <a:t> 01 </a:t>
                      </a:r>
                      <a:r>
                        <a:rPr lang="en-GB" sz="800" dirty="0" err="1">
                          <a:effectLst/>
                        </a:rPr>
                        <a:t>đến</a:t>
                      </a:r>
                      <a:r>
                        <a:rPr lang="en-GB" sz="800" dirty="0">
                          <a:effectLst/>
                        </a:rPr>
                        <a:t> 02 </a:t>
                      </a:r>
                      <a:r>
                        <a:rPr lang="en-GB" sz="800" dirty="0" err="1">
                          <a:effectLst/>
                        </a:rPr>
                        <a:t>triệu</a:t>
                      </a:r>
                      <a:r>
                        <a:rPr lang="en-GB" sz="800" dirty="0">
                          <a:effectLst/>
                        </a:rPr>
                        <a:t> VND/ </a:t>
                      </a:r>
                      <a:r>
                        <a:rPr lang="en-GB" sz="800" dirty="0" err="1">
                          <a:effectLst/>
                        </a:rPr>
                        <a:t>tháng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141498"/>
                  </a:ext>
                </a:extLst>
              </a:tr>
              <a:tr h="2599793">
                <a:tc>
                  <a:txBody>
                    <a:bodyPr/>
                    <a:lstStyle/>
                    <a:p>
                      <a:pPr marR="86995" algn="ctr"/>
                      <a:r>
                        <a:rPr lang="en-GB" sz="1000" dirty="0" err="1">
                          <a:effectLst/>
                        </a:rPr>
                        <a:t>Giờ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mở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cửa</a:t>
                      </a:r>
                      <a:r>
                        <a:rPr lang="en-GB" sz="1000" dirty="0">
                          <a:effectLst/>
                        </a:rPr>
                        <a:t>: </a:t>
                      </a:r>
                      <a:r>
                        <a:rPr lang="en-GB" sz="1000" b="0" dirty="0" err="1">
                          <a:effectLst/>
                        </a:rPr>
                        <a:t>Giờ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đón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1000" b="0" dirty="0" err="1">
                          <a:effectLst/>
                        </a:rPr>
                        <a:t>trẻ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  <a:r>
                        <a:rPr lang="en-GB" sz="800" b="0" i="1" dirty="0">
                          <a:effectLst/>
                        </a:rPr>
                        <a:t>(</a:t>
                      </a:r>
                      <a:r>
                        <a:rPr lang="en-GB" sz="800" b="0" i="1" dirty="0" err="1">
                          <a:effectLst/>
                        </a:rPr>
                        <a:t>thứ</a:t>
                      </a:r>
                      <a:r>
                        <a:rPr lang="en-GB" sz="800" b="0" i="1" dirty="0">
                          <a:effectLst/>
                        </a:rPr>
                        <a:t> Hai </a:t>
                      </a:r>
                      <a:r>
                        <a:rPr lang="en-GB" sz="800" b="0" i="1" dirty="0" err="1">
                          <a:effectLst/>
                        </a:rPr>
                        <a:t>đến</a:t>
                      </a:r>
                      <a:r>
                        <a:rPr lang="en-GB" sz="800" b="0" i="1" dirty="0">
                          <a:effectLst/>
                        </a:rPr>
                        <a:t> </a:t>
                      </a:r>
                      <a:r>
                        <a:rPr lang="en-GB" sz="800" b="0" i="1" dirty="0" err="1">
                          <a:effectLst/>
                        </a:rPr>
                        <a:t>thứ</a:t>
                      </a:r>
                      <a:r>
                        <a:rPr lang="en-GB" sz="800" b="0" i="1" dirty="0">
                          <a:effectLst/>
                        </a:rPr>
                        <a:t> </a:t>
                      </a:r>
                      <a:r>
                        <a:rPr lang="en-GB" sz="800" b="0" i="1" dirty="0" err="1">
                          <a:effectLst/>
                        </a:rPr>
                        <a:t>Sáu</a:t>
                      </a:r>
                      <a:r>
                        <a:rPr lang="en-GB" sz="800" b="0" i="1" dirty="0">
                          <a:effectLst/>
                        </a:rPr>
                        <a:t>)</a:t>
                      </a:r>
                      <a:endParaRPr lang="en-MY" sz="1100" b="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just"/>
                      <a:endParaRPr lang="en-MY" sz="1000" b="1" dirty="0">
                        <a:effectLst/>
                      </a:endParaRPr>
                    </a:p>
                    <a:p>
                      <a:pPr marL="171450" marR="86995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mở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cửa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chính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từ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</a:t>
                      </a:r>
                      <a:r>
                        <a:rPr lang="en-GB" sz="800" dirty="0">
                          <a:effectLst/>
                        </a:rPr>
                        <a:t> Hai </a:t>
                      </a:r>
                      <a:r>
                        <a:rPr lang="en-GB" sz="800" dirty="0" err="1">
                          <a:effectLst/>
                        </a:rPr>
                        <a:t>đến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Sáu</a:t>
                      </a:r>
                      <a:endParaRPr lang="en-GB" sz="800" dirty="0">
                        <a:effectLst/>
                      </a:endParaRPr>
                    </a:p>
                    <a:p>
                      <a:pPr marL="171450" marR="86995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800" dirty="0" err="1">
                          <a:effectLst/>
                        </a:rPr>
                        <a:t>Trông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giữ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ngoài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sớm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muộn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thứ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Bảy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tùy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nhu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cha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phí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ngoài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1000" dirty="0">
                        <a:effectLst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86995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mở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cửa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chính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từ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</a:t>
                      </a:r>
                      <a:r>
                        <a:rPr lang="en-GB" sz="800" dirty="0">
                          <a:effectLst/>
                        </a:rPr>
                        <a:t> Hai </a:t>
                      </a:r>
                      <a:r>
                        <a:rPr lang="en-GB" sz="800" dirty="0" err="1">
                          <a:effectLst/>
                        </a:rPr>
                        <a:t>đến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Sáu</a:t>
                      </a:r>
                      <a:endParaRPr lang="en-GB" sz="800" dirty="0">
                        <a:effectLst/>
                      </a:endParaRPr>
                    </a:p>
                    <a:p>
                      <a:pPr marL="171450" marR="86995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800" dirty="0" err="1">
                          <a:effectLst/>
                        </a:rPr>
                        <a:t>Trông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giữ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ngoài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hoặc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thứ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Bảy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linh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hoạt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dựa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vào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nhu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cầu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của</a:t>
                      </a:r>
                      <a:r>
                        <a:rPr lang="en-GB" sz="800" dirty="0">
                          <a:effectLst/>
                        </a:rPr>
                        <a:t> cha </a:t>
                      </a:r>
                      <a:r>
                        <a:rPr lang="en-GB" sz="800" dirty="0" err="1">
                          <a:effectLst/>
                        </a:rPr>
                        <a:t>mẹ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với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khả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năng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trả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phí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ngoài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.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85228"/>
                  </a:ext>
                </a:extLst>
              </a:tr>
            </a:tbl>
          </a:graphicData>
        </a:graphic>
      </p:graphicFrame>
      <p:sp>
        <p:nvSpPr>
          <p:cNvPr id="69" name="TextBox 7">
            <a:extLst>
              <a:ext uri="{FF2B5EF4-FFF2-40B4-BE49-F238E27FC236}">
                <a16:creationId xmlns:a16="http://schemas.microsoft.com/office/drawing/2014/main" id="{D32A351F-467E-6A38-D042-E34C7A5D6029}"/>
              </a:ext>
            </a:extLst>
          </p:cNvPr>
          <p:cNvSpPr txBox="1"/>
          <p:nvPr/>
        </p:nvSpPr>
        <p:spPr>
          <a:xfrm>
            <a:off x="157851" y="1323177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GB" sz="500" i="1" baseline="30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1.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Luật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Giáo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dục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(2005,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sửa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đổi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năm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2009)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  <a:latin typeface="Calibri (MS)"/>
            </a:endParaRP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id="{AA60A061-3912-DBE7-05BB-EA9F93FDD2EC}"/>
              </a:ext>
            </a:extLst>
          </p:cNvPr>
          <p:cNvSpPr txBox="1"/>
          <p:nvPr/>
        </p:nvSpPr>
        <p:spPr>
          <a:xfrm>
            <a:off x="3761353" y="6684288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GB" sz="500" i="1" baseline="30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2  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Consolidating Document No. 04/VBHN-BGDĐT dated 2015 on Kindergarten Charter of Ministry of Education and Training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  <a:latin typeface="Calibri (MS)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1541</Words>
  <Application>Microsoft Macintosh PowerPoint</Application>
  <PresentationFormat>Custom</PresentationFormat>
  <Paragraphs>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Times New Roman</vt:lpstr>
      <vt:lpstr>Calibri (MS) Bold</vt:lpstr>
      <vt:lpstr>Calibri</vt:lpstr>
      <vt:lpstr>Calibri (MS)</vt:lpstr>
      <vt:lpstr>Calibri (MS) Italics</vt:lpstr>
      <vt:lpstr>Arial</vt:lpstr>
      <vt:lpstr>Calibri (MS) Bold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Cream Decorative Abstract  Great School Bi-Fold Brochure (11.69 × 8.27 in)</dc:title>
  <dc:creator>User</dc:creator>
  <cp:lastModifiedBy>Doan, Ngoc Hoang</cp:lastModifiedBy>
  <cp:revision>18</cp:revision>
  <dcterms:created xsi:type="dcterms:W3CDTF">2006-08-16T00:00:00Z</dcterms:created>
  <dcterms:modified xsi:type="dcterms:W3CDTF">2024-07-22T23:36:50Z</dcterms:modified>
  <dc:identifier>DAFgEOJtaAI</dc:identifier>
</cp:coreProperties>
</file>