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80700" cy="75565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(MS)" panose="020F0502020204030204" pitchFamily="34" charset="0"/>
      <p:regular r:id="rId9"/>
    </p:embeddedFont>
    <p:embeddedFont>
      <p:font typeface="Calibri (MS) Bold" panose="020F0702030404030204" pitchFamily="34" charset="0"/>
      <p:regular r:id="rId10"/>
      <p:bold r:id="rId11"/>
    </p:embeddedFont>
    <p:embeddedFont>
      <p:font typeface="Calibri (MS) Bold Italics" panose="020F07020304040A0204" pitchFamily="34" charset="0"/>
      <p:regular r:id="rId12"/>
      <p:bold r:id="rId13"/>
      <p:italic r:id="rId14"/>
      <p:boldItalic r:id="rId15"/>
    </p:embeddedFont>
    <p:embeddedFont>
      <p:font typeface="Calibri (MS) Italics" panose="020F05020202040A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Centre_IK" initials="TC" lastIdx="3" clrIdx="0">
    <p:extLst>
      <p:ext uri="{19B8F6BF-5375-455C-9EA6-DF929625EA0E}">
        <p15:presenceInfo xmlns:p15="http://schemas.microsoft.com/office/powerpoint/2012/main" userId="The Centre_IK" providerId="None"/>
      </p:ext>
    </p:extLst>
  </p:cmAuthor>
  <p:cmAuthor id="2" name="Pham Thi Hai Yen" initials="PTY" lastIdx="4" clrIdx="1">
    <p:extLst>
      <p:ext uri="{19B8F6BF-5375-455C-9EA6-DF929625EA0E}">
        <p15:presenceInfo xmlns:p15="http://schemas.microsoft.com/office/powerpoint/2012/main" userId="S::hanoi@borda-sea.org::de31616b-6fa8-450d-b687-f9a9f0490f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94" autoAdjust="0"/>
  </p:normalViewPr>
  <p:slideViewPr>
    <p:cSldViewPr>
      <p:cViewPr>
        <p:scale>
          <a:sx n="201" d="100"/>
          <a:sy n="201" d="100"/>
        </p:scale>
        <p:origin x="-848" y="-2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2F167-097A-C743-B2C6-9C695C08029A}" type="datetimeFigureOut">
              <a:rPr lang="en-US" smtClean="0"/>
              <a:t>7/23/24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ED216-FAC3-0749-B327-435000E1B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8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D216-FAC3-0749-B327-435000E1B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4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ED216-FAC3-0749-B327-435000E1B4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8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svg"/><Relationship Id="rId4" Type="http://schemas.openxmlformats.org/officeDocument/2006/relationships/image" Target="../media/image14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24146" y="4047744"/>
            <a:ext cx="2150639" cy="37000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1057" y="-865077"/>
            <a:ext cx="1450030" cy="15124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9348145" y="-480257"/>
            <a:ext cx="1653280" cy="15768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87021" y="-1346587"/>
            <a:ext cx="1448819" cy="18589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281197">
            <a:off x="6304395" y="-843699"/>
            <a:ext cx="1409039" cy="14696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3292" y="3411519"/>
            <a:ext cx="1541628" cy="368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997812" y="3455240"/>
            <a:ext cx="1495375" cy="2810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324972" y="1075962"/>
            <a:ext cx="3196535" cy="116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2191" dirty="0">
                <a:solidFill>
                  <a:srgbClr val="DF2D20"/>
                </a:solidFill>
                <a:latin typeface="Calibri (MS) Bold"/>
              </a:rPr>
              <a:t>8 ĐIỀU CẦN BIẾT ĐỂ VẬN HÀNH CƠ SỞ TRÔNG GIỮ TRẺ TỐT VÀ AN TOÀN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3919999" y="4490983"/>
            <a:ext cx="0" cy="216275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/>
          </a:p>
        </p:txBody>
      </p:sp>
      <p:grpSp>
        <p:nvGrpSpPr>
          <p:cNvPr id="11" name="Group 11"/>
          <p:cNvGrpSpPr/>
          <p:nvPr/>
        </p:nvGrpSpPr>
        <p:grpSpPr>
          <a:xfrm>
            <a:off x="3815142" y="5551469"/>
            <a:ext cx="200881" cy="20088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059514" y="5363783"/>
            <a:ext cx="2851652" cy="576254"/>
            <a:chOff x="-191343" y="330203"/>
            <a:chExt cx="3387788" cy="1141660"/>
          </a:xfrm>
        </p:grpSpPr>
        <p:grpSp>
          <p:nvGrpSpPr>
            <p:cNvPr id="14" name="Group 14"/>
            <p:cNvGrpSpPr/>
            <p:nvPr/>
          </p:nvGrpSpPr>
          <p:grpSpPr>
            <a:xfrm>
              <a:off x="-191343" y="330203"/>
              <a:ext cx="3387788" cy="1141660"/>
              <a:chOff x="-261169" y="450704"/>
              <a:chExt cx="4624095" cy="155828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261169" y="450704"/>
                <a:ext cx="4624095" cy="1558287"/>
              </a:xfrm>
              <a:custGeom>
                <a:avLst/>
                <a:gdLst/>
                <a:ahLst/>
                <a:cxnLst/>
                <a:rect l="l" t="t" r="r" b="b"/>
                <a:pathLst>
                  <a:path w="4624095" h="1933674">
                    <a:moveTo>
                      <a:pt x="4499635" y="1933674"/>
                    </a:moveTo>
                    <a:lnTo>
                      <a:pt x="124460" y="1933674"/>
                    </a:lnTo>
                    <a:cubicBezTo>
                      <a:pt x="55880" y="1933674"/>
                      <a:pt x="0" y="1877794"/>
                      <a:pt x="0" y="180921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99635" y="0"/>
                    </a:lnTo>
                    <a:cubicBezTo>
                      <a:pt x="4568215" y="0"/>
                      <a:pt x="4624095" y="55880"/>
                      <a:pt x="4624095" y="124460"/>
                    </a:cubicBezTo>
                    <a:lnTo>
                      <a:pt x="4624095" y="1809214"/>
                    </a:lnTo>
                    <a:cubicBezTo>
                      <a:pt x="4624095" y="1877794"/>
                      <a:pt x="4568215" y="1933674"/>
                      <a:pt x="4499635" y="1933674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-113178" y="330203"/>
              <a:ext cx="3267695" cy="11017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800" b="1" dirty="0" err="1">
                  <a:solidFill>
                    <a:srgbClr val="000000"/>
                  </a:solidFill>
                </a:rPr>
                <a:t>Đường</a:t>
              </a:r>
              <a:r>
                <a:rPr lang="en-US" sz="800" b="1" dirty="0">
                  <a:solidFill>
                    <a:srgbClr val="000000"/>
                  </a:solidFill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</a:rPr>
                <a:t>dây</a:t>
              </a:r>
              <a:r>
                <a:rPr lang="en-US" sz="800" b="1" dirty="0">
                  <a:solidFill>
                    <a:srgbClr val="000000"/>
                  </a:solidFill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</a:rPr>
                <a:t>nóng</a:t>
              </a:r>
              <a:r>
                <a:rPr lang="en-US" sz="800" b="1" dirty="0">
                  <a:solidFill>
                    <a:srgbClr val="000000"/>
                  </a:solidFill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</a:rPr>
                <a:t>quốc</a:t>
              </a:r>
              <a:r>
                <a:rPr lang="en-US" sz="800" b="1" dirty="0">
                  <a:solidFill>
                    <a:srgbClr val="000000"/>
                  </a:solidFill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</a:rPr>
                <a:t>gia</a:t>
              </a:r>
              <a:r>
                <a:rPr lang="en-US" sz="800" b="1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miễn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phí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để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báo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cáo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về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các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trường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hợp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trẻ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bị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bạo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hành</a:t>
              </a:r>
              <a:r>
                <a:rPr lang="en-US" sz="800" dirty="0">
                  <a:solidFill>
                    <a:srgbClr val="000000"/>
                  </a:solidFill>
                </a:rPr>
                <a:t>, </a:t>
              </a:r>
              <a:r>
                <a:rPr lang="en-US" sz="800" dirty="0" err="1">
                  <a:solidFill>
                    <a:srgbClr val="000000"/>
                  </a:solidFill>
                </a:rPr>
                <a:t>lao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động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trẻ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em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và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các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tư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vấn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miễn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phí</a:t>
              </a:r>
              <a:r>
                <a:rPr lang="en-US" sz="800" dirty="0">
                  <a:solidFill>
                    <a:srgbClr val="000000"/>
                  </a:solidFill>
                </a:rPr>
                <a:t>. </a:t>
              </a:r>
              <a:r>
                <a:rPr lang="en-US" sz="800" dirty="0" err="1">
                  <a:solidFill>
                    <a:srgbClr val="000000"/>
                  </a:solidFill>
                </a:rPr>
                <a:t>Số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đường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dây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nóng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miễn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phí</a:t>
              </a:r>
              <a:r>
                <a:rPr lang="en-US" sz="800" dirty="0">
                  <a:solidFill>
                    <a:srgbClr val="000000"/>
                  </a:solidFill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</a:rPr>
                <a:t>là</a:t>
              </a:r>
              <a:r>
                <a:rPr lang="en-US" sz="800" dirty="0">
                  <a:solidFill>
                    <a:srgbClr val="000000"/>
                  </a:solidFill>
                </a:rPr>
                <a:t> 111.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14694" y="6122611"/>
            <a:ext cx="200881" cy="20088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072636" y="5967158"/>
            <a:ext cx="2838529" cy="667018"/>
            <a:chOff x="-59557" y="287897"/>
            <a:chExt cx="3387788" cy="1139937"/>
          </a:xfrm>
        </p:grpSpPr>
        <p:grpSp>
          <p:nvGrpSpPr>
            <p:cNvPr id="20" name="Group 20"/>
            <p:cNvGrpSpPr/>
            <p:nvPr/>
          </p:nvGrpSpPr>
          <p:grpSpPr>
            <a:xfrm>
              <a:off x="-59557" y="287897"/>
              <a:ext cx="3387788" cy="1139937"/>
              <a:chOff x="-81290" y="392959"/>
              <a:chExt cx="4624095" cy="155593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81290" y="392959"/>
                <a:ext cx="4624095" cy="1555934"/>
              </a:xfrm>
              <a:custGeom>
                <a:avLst/>
                <a:gdLst/>
                <a:ahLst/>
                <a:cxnLst/>
                <a:rect l="l" t="t" r="r" b="b"/>
                <a:pathLst>
                  <a:path w="4624095" h="2047169">
                    <a:moveTo>
                      <a:pt x="4499635" y="2047169"/>
                    </a:moveTo>
                    <a:lnTo>
                      <a:pt x="124460" y="2047169"/>
                    </a:lnTo>
                    <a:cubicBezTo>
                      <a:pt x="55880" y="2047169"/>
                      <a:pt x="0" y="1991289"/>
                      <a:pt x="0" y="192270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499635" y="0"/>
                    </a:lnTo>
                    <a:cubicBezTo>
                      <a:pt x="4568215" y="0"/>
                      <a:pt x="4624095" y="55880"/>
                      <a:pt x="4624095" y="124460"/>
                    </a:cubicBezTo>
                    <a:lnTo>
                      <a:pt x="4624095" y="1922709"/>
                    </a:lnTo>
                    <a:cubicBezTo>
                      <a:pt x="4624095" y="1991290"/>
                      <a:pt x="4568215" y="2047169"/>
                      <a:pt x="4499635" y="2047169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-586" y="400074"/>
              <a:ext cx="3290590" cy="9504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</a:pP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Cha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mẹ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cũng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có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thể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báo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cáo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bất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kỳ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trường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hợp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em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bị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bạo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hành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,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lạm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dụng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với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chính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quyền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địa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phương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hoặc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đại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diện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địa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phương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tại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nơi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cơ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sở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trông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giữ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trẻ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hoặc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nơi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cư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trú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 cha </a:t>
              </a:r>
              <a:r>
                <a:rPr lang="en-US" sz="800" dirty="0" err="1">
                  <a:solidFill>
                    <a:srgbClr val="000000"/>
                  </a:solidFill>
                  <a:latin typeface="Calibri (MS)"/>
                </a:rPr>
                <a:t>mẹ</a:t>
              </a:r>
              <a:r>
                <a:rPr lang="en-US" sz="800" dirty="0">
                  <a:solidFill>
                    <a:srgbClr val="000000"/>
                  </a:solidFill>
                  <a:latin typeface="Calibri (MS)"/>
                </a:rPr>
                <a:t>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915135" y="6654165"/>
            <a:ext cx="2913977" cy="7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DF2D20"/>
                </a:solidFill>
                <a:latin typeface="Calibri (MS) Bold"/>
              </a:rPr>
              <a:t>TRUNG TÂM QUYỀN TRẺ EM VÀ DOANH NGHIỆP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 err="1">
                <a:solidFill>
                  <a:srgbClr val="000000"/>
                </a:solidFill>
                <a:latin typeface="Calibri (MS) Bold"/>
              </a:rPr>
              <a:t>Điện</a:t>
            </a:r>
            <a:r>
              <a:rPr lang="en-US" sz="11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 (MS) Bold"/>
              </a:rPr>
              <a:t>thoại</a:t>
            </a:r>
            <a:r>
              <a:rPr lang="en-US" sz="1100" dirty="0">
                <a:solidFill>
                  <a:srgbClr val="000000"/>
                </a:solidFill>
                <a:latin typeface="Calibri (MS) Bold"/>
              </a:rPr>
              <a:t>: </a:t>
            </a:r>
            <a:r>
              <a:rPr lang="en-MY" sz="1100" b="0" i="0" dirty="0">
                <a:effectLst/>
              </a:rPr>
              <a:t>(+84) 972081180/(+84) 972646946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Calibri (MS) Bold"/>
              </a:rPr>
              <a:t>Email:</a:t>
            </a:r>
            <a:r>
              <a:rPr lang="en-US" sz="11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alibri (MS)"/>
              </a:rPr>
              <a:t>info@childrights-business.org</a:t>
            </a:r>
            <a:r>
              <a:rPr lang="en-US" sz="1100" dirty="0">
                <a:solidFill>
                  <a:srgbClr val="000000"/>
                </a:solidFill>
                <a:latin typeface="Calibri (MS)"/>
              </a:rPr>
              <a:t> 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  <a:latin typeface="Calibri (MS) Italics"/>
              </a:rPr>
              <a:t>https://</a:t>
            </a:r>
            <a:r>
              <a:rPr lang="en-US" sz="1100" dirty="0" err="1">
                <a:solidFill>
                  <a:srgbClr val="000000"/>
                </a:solidFill>
                <a:latin typeface="Calibri (MS) Italics"/>
              </a:rPr>
              <a:t>www.childrights-business.org</a:t>
            </a:r>
            <a:endParaRPr lang="en-US" sz="1100" dirty="0">
              <a:solidFill>
                <a:srgbClr val="000000"/>
              </a:solidFill>
              <a:latin typeface="Calibri (MS) Itali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8750" y="1418660"/>
            <a:ext cx="3183723" cy="1489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kiểm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sức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khỏe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dõi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24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24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03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lần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đồ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tăng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trưởng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sự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triển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khuyến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khích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khuyết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tật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hòa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xây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dựng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kế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hợp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từng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hợp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02802" y="269229"/>
            <a:ext cx="3039671" cy="1010540"/>
            <a:chOff x="0" y="-1"/>
            <a:chExt cx="4052895" cy="134738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-1"/>
              <a:ext cx="4052895" cy="1347388"/>
              <a:chOff x="0" y="-2"/>
              <a:chExt cx="5531919" cy="1839091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-2"/>
                <a:ext cx="5531919" cy="1839091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522327">
                    <a:moveTo>
                      <a:pt x="5407459" y="1522327"/>
                    </a:moveTo>
                    <a:lnTo>
                      <a:pt x="124460" y="1522327"/>
                    </a:lnTo>
                    <a:cubicBezTo>
                      <a:pt x="55880" y="1522327"/>
                      <a:pt x="0" y="1466447"/>
                      <a:pt x="0" y="139786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397867"/>
                    </a:lnTo>
                    <a:cubicBezTo>
                      <a:pt x="5531919" y="1466447"/>
                      <a:pt x="5476039" y="1522327"/>
                      <a:pt x="5407459" y="1522327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51371" y="163559"/>
              <a:ext cx="3690602" cy="80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 algn="just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 startAt="4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KHÁM SỨC KHỎE VÀ ĐÁNH GIÁ TÌNH TRẠNG DINH DƯỠNG CỦA TRẺ THEO QUY ĐỊNH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8750" y="6169626"/>
            <a:ext cx="3183723" cy="1037624"/>
            <a:chOff x="0" y="0"/>
            <a:chExt cx="4437034" cy="1383498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437034" cy="1383498"/>
              <a:chOff x="0" y="0"/>
              <a:chExt cx="6056242" cy="188837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056242" cy="1888379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1888379">
                    <a:moveTo>
                      <a:pt x="5931782" y="1888379"/>
                    </a:moveTo>
                    <a:lnTo>
                      <a:pt x="124460" y="1888379"/>
                    </a:lnTo>
                    <a:cubicBezTo>
                      <a:pt x="55880" y="1888379"/>
                      <a:pt x="0" y="1832499"/>
                      <a:pt x="0" y="176391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1763919"/>
                    </a:lnTo>
                    <a:cubicBezTo>
                      <a:pt x="6056242" y="1832499"/>
                      <a:pt x="6000362" y="1888379"/>
                      <a:pt x="5931782" y="1888379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92069" y="138884"/>
              <a:ext cx="4180250" cy="11306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40"/>
                </a:lnSpc>
                <a:spcBef>
                  <a:spcPct val="0"/>
                </a:spcBef>
              </a:pPr>
              <a:r>
                <a:rPr lang="en-US" sz="1100" dirty="0" err="1">
                  <a:solidFill>
                    <a:srgbClr val="000000"/>
                  </a:solidFill>
                  <a:latin typeface="Calibri (MS) Bold Italics"/>
                </a:rPr>
                <a:t>Trả</a:t>
              </a:r>
              <a:r>
                <a:rPr lang="en-US" sz="1100" dirty="0">
                  <a:solidFill>
                    <a:srgbClr val="000000"/>
                  </a:solidFill>
                  <a:latin typeface="Calibri (MS) Bold Italics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 Bold Italics"/>
                </a:rPr>
                <a:t>công</a:t>
              </a:r>
              <a:r>
                <a:rPr lang="en-US" sz="1100" dirty="0">
                  <a:solidFill>
                    <a:srgbClr val="000000"/>
                  </a:solidFill>
                  <a:latin typeface="Calibri (MS) Bold Italics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 Bold Italics"/>
                </a:rPr>
                <a:t>cho</a:t>
              </a:r>
              <a:r>
                <a:rPr lang="en-US" sz="1100" dirty="0">
                  <a:solidFill>
                    <a:srgbClr val="000000"/>
                  </a:solidFill>
                  <a:latin typeface="Calibri (MS) Bold Italics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 Bold Italics"/>
                </a:rPr>
                <a:t>giáo</a:t>
              </a:r>
              <a:r>
                <a:rPr lang="en-US" sz="1100" dirty="0">
                  <a:solidFill>
                    <a:srgbClr val="000000"/>
                  </a:solidFill>
                  <a:latin typeface="Calibri (MS) Bold Italics"/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  <a:latin typeface="Calibri (MS) Bold Italics"/>
                </a:rPr>
                <a:t>viên</a:t>
              </a:r>
              <a:endParaRPr lang="en-US" sz="1100" dirty="0">
                <a:solidFill>
                  <a:srgbClr val="000000"/>
                </a:solidFill>
                <a:latin typeface="Calibri (MS) Bold Italics"/>
              </a:endParaRPr>
            </a:p>
            <a:p>
              <a:pPr algn="just">
                <a:lnSpc>
                  <a:spcPts val="1260"/>
                </a:lnSpc>
                <a:spcBef>
                  <a:spcPct val="0"/>
                </a:spcBef>
              </a:pP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Lương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giáo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viên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được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trả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theo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03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bậc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(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từ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bậc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A0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đến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A2)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theo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10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hệ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số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nhau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phụ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thuộc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bậc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nhau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.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Lương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sẽ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theo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mức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lương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cơ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sở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nước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quy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định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hiện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tại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(2,340,000 VND)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và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nhân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lên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theo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hệ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số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khác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alibri (MS)"/>
                </a:rPr>
                <a:t>nhau</a:t>
              </a:r>
              <a:r>
                <a:rPr lang="en-US" sz="900" dirty="0">
                  <a:solidFill>
                    <a:srgbClr val="000000"/>
                  </a:solidFill>
                  <a:latin typeface="Calibri (MS)"/>
                </a:rPr>
                <a:t>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403404" y="2511156"/>
            <a:ext cx="3039671" cy="693779"/>
            <a:chOff x="0" y="0"/>
            <a:chExt cx="4052895" cy="645615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81145" y="114700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DF2D20"/>
                  </a:solidFill>
                  <a:latin typeface="Calibri (MS) Bold"/>
                </a:rPr>
                <a:t>DÀNH CHO CÁC CƠ SỞ TRÔNG GIỮ TRẺ NHỎ, TƯ NHÂN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06541" y="3151970"/>
            <a:ext cx="3039671" cy="636461"/>
            <a:chOff x="4986" y="-342005"/>
            <a:chExt cx="4052895" cy="848615"/>
          </a:xfrm>
        </p:grpSpPr>
        <p:grpSp>
          <p:nvGrpSpPr>
            <p:cNvPr id="38" name="Group 38"/>
            <p:cNvGrpSpPr/>
            <p:nvPr/>
          </p:nvGrpSpPr>
          <p:grpSpPr>
            <a:xfrm>
              <a:off x="4986" y="-342005"/>
              <a:ext cx="4052895" cy="848615"/>
              <a:chOff x="6806" y="-466813"/>
              <a:chExt cx="5531919" cy="11583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6806" y="-466813"/>
                <a:ext cx="5531919" cy="1158300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158300">
                    <a:moveTo>
                      <a:pt x="5407459" y="1158300"/>
                    </a:moveTo>
                    <a:lnTo>
                      <a:pt x="124460" y="1158300"/>
                    </a:lnTo>
                    <a:cubicBezTo>
                      <a:pt x="55880" y="1158300"/>
                      <a:pt x="0" y="1102420"/>
                      <a:pt x="0" y="10338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033840"/>
                    </a:lnTo>
                    <a:cubicBezTo>
                      <a:pt x="5531919" y="1102420"/>
                      <a:pt x="5476039" y="1158300"/>
                      <a:pt x="5407459" y="1158300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182585" y="-150142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 algn="just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 startAt="5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ĐẢM BẢO CHẤT LƯỢNG VÀ ĐỦ SỐ LƯỢNG GIÁO VIÊN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70478" y="3979323"/>
            <a:ext cx="3183723" cy="1989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chỉ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ít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nhất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nghiệm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dạy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mầm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non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mẫu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sức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khỏe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không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mắc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truyền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nhiễm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: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thực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khám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sức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khỏe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định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.3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đóng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vai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trò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mẫu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tích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cực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năng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xung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>
                <a:solidFill>
                  <a:srgbClr val="000000"/>
                </a:solidFill>
                <a:latin typeface="Calibri (MS)"/>
              </a:rPr>
              <a:t>Duy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thường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xuyên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quản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Ghi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chép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/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tuần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từng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818374" y="269230"/>
            <a:ext cx="3039671" cy="436436"/>
            <a:chOff x="0" y="0"/>
            <a:chExt cx="4052895" cy="581915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181145" y="114700"/>
              <a:ext cx="3690602" cy="25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 algn="just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 startAt="6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HỌC PHÍ PHÙ HỢP</a:t>
              </a:r>
              <a:r>
                <a:rPr lang="en-US" sz="1156" baseline="30000" dirty="0">
                  <a:solidFill>
                    <a:srgbClr val="FAFBFA"/>
                  </a:solidFill>
                  <a:latin typeface="Calibri (MS) Bold"/>
                </a:rPr>
                <a:t>4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818374" y="754017"/>
            <a:ext cx="3037646" cy="8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phí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bao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gồm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chi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phí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bữa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phụ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đồ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truyện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ảnh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cấp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cứu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ban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đầu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cháy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chữa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cháy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giúp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tài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trước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bố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mức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phí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trước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tuyển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3816350" y="1875641"/>
            <a:ext cx="3039671" cy="836486"/>
            <a:chOff x="0" y="0"/>
            <a:chExt cx="4052895" cy="1115315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052895" cy="1115315"/>
              <a:chOff x="0" y="0"/>
              <a:chExt cx="5531919" cy="152232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531919" cy="1522327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522327">
                    <a:moveTo>
                      <a:pt x="5407459" y="1522327"/>
                    </a:moveTo>
                    <a:lnTo>
                      <a:pt x="124460" y="1522327"/>
                    </a:lnTo>
                    <a:cubicBezTo>
                      <a:pt x="55880" y="1522327"/>
                      <a:pt x="0" y="1466447"/>
                      <a:pt x="0" y="139786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397867"/>
                    </a:lnTo>
                    <a:cubicBezTo>
                      <a:pt x="5531919" y="1466447"/>
                      <a:pt x="5476039" y="1522327"/>
                      <a:pt x="5407459" y="1522327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174545" y="273124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 algn="just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 startAt="7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GIỜ TRÔNG GIỮ TRẺ LINH HOẠT ĐỂ PHÙ HỢP VỚI LỊCH LÀM VIỆC CỦA CHA MẸ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3873520" y="2806329"/>
            <a:ext cx="3037646" cy="989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sự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cầu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giờ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tăng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ca.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Nếu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người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giờ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chi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trả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ngoài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giờ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>
                <a:solidFill>
                  <a:srgbClr val="000000"/>
                </a:solidFill>
                <a:latin typeface="Calibri (MS)"/>
              </a:rPr>
              <a:t>định,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mức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150%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thường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200%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nghỉ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tuần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lễ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300%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đêm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30%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giờ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ban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đêm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857014" y="4083581"/>
            <a:ext cx="3039671" cy="436436"/>
            <a:chOff x="0" y="0"/>
            <a:chExt cx="4052895" cy="581915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42620" y="20981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 algn="just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 startAt="8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BẢO VỆ AN TOÀN CHO TRẺ VÀ ĐƯỜNG DÂY NÓNG QUAN TRỌNG</a:t>
              </a:r>
            </a:p>
          </p:txBody>
        </p:sp>
      </p:grpSp>
      <p:sp>
        <p:nvSpPr>
          <p:cNvPr id="56" name="TextBox 7">
            <a:extLst>
              <a:ext uri="{FF2B5EF4-FFF2-40B4-BE49-F238E27FC236}">
                <a16:creationId xmlns:a16="http://schemas.microsoft.com/office/drawing/2014/main" id="{7894474E-94C2-A94A-0BC0-D4A4AFA19635}"/>
              </a:ext>
            </a:extLst>
          </p:cNvPr>
          <p:cNvSpPr txBox="1"/>
          <p:nvPr/>
        </p:nvSpPr>
        <p:spPr>
          <a:xfrm>
            <a:off x="196702" y="7293888"/>
            <a:ext cx="3172219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3.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Điều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22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,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Luật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An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toàn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Vệ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sinh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Lao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động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và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Sức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US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khỏe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(2015)</a:t>
            </a:r>
            <a:r>
              <a:rPr lang="en-MY" sz="500" i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sz="500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7">
            <a:extLst>
              <a:ext uri="{FF2B5EF4-FFF2-40B4-BE49-F238E27FC236}">
                <a16:creationId xmlns:a16="http://schemas.microsoft.com/office/drawing/2014/main" id="{1D5E1E20-F64F-1546-0150-25AC3D2D6BB6}"/>
              </a:ext>
            </a:extLst>
          </p:cNvPr>
          <p:cNvSpPr txBox="1"/>
          <p:nvPr/>
        </p:nvSpPr>
        <p:spPr>
          <a:xfrm>
            <a:off x="4078181" y="3854450"/>
            <a:ext cx="3172219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5</a:t>
            </a: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.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Luật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 Lao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động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DengXian" panose="02010600030101010101" pitchFamily="2" charset="-122"/>
              </a:rPr>
              <a:t> 2019</a:t>
            </a:r>
            <a:r>
              <a:rPr lang="en-MY" sz="500" i="1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 </a:t>
            </a:r>
            <a:endParaRPr lang="en-US" sz="500" i="1" baseline="30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8" name="TextBox 7">
            <a:extLst>
              <a:ext uri="{FF2B5EF4-FFF2-40B4-BE49-F238E27FC236}">
                <a16:creationId xmlns:a16="http://schemas.microsoft.com/office/drawing/2014/main" id="{407EAF51-C655-1D24-CB70-0BF6C50F5163}"/>
              </a:ext>
            </a:extLst>
          </p:cNvPr>
          <p:cNvSpPr txBox="1"/>
          <p:nvPr/>
        </p:nvSpPr>
        <p:spPr>
          <a:xfrm>
            <a:off x="3820755" y="1643162"/>
            <a:ext cx="303526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4.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Nghị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định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số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204/2004/ND-CP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và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thông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tư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số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01/2021/TT-BGDDT,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mục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số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02,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điều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13,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Nghị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định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số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81/2021/NĐ-CP</a:t>
            </a:r>
            <a:r>
              <a:rPr lang="en-MY" sz="500" i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sz="500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Freeform 15">
            <a:extLst>
              <a:ext uri="{FF2B5EF4-FFF2-40B4-BE49-F238E27FC236}">
                <a16:creationId xmlns:a16="http://schemas.microsoft.com/office/drawing/2014/main" id="{DD3E2D41-D14D-63EE-E925-15856EB1F99F}"/>
              </a:ext>
            </a:extLst>
          </p:cNvPr>
          <p:cNvSpPr/>
          <p:nvPr/>
        </p:nvSpPr>
        <p:spPr>
          <a:xfrm>
            <a:off x="4031788" y="4545065"/>
            <a:ext cx="2879378" cy="781685"/>
          </a:xfrm>
          <a:custGeom>
            <a:avLst/>
            <a:gdLst/>
            <a:ahLst/>
            <a:cxnLst/>
            <a:rect l="l" t="t" r="r" b="b"/>
            <a:pathLst>
              <a:path w="4624095" h="1933674">
                <a:moveTo>
                  <a:pt x="4499635" y="1933674"/>
                </a:moveTo>
                <a:lnTo>
                  <a:pt x="124460" y="1933674"/>
                </a:lnTo>
                <a:cubicBezTo>
                  <a:pt x="55880" y="1933674"/>
                  <a:pt x="0" y="1877794"/>
                  <a:pt x="0" y="180921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499635" y="0"/>
                </a:lnTo>
                <a:cubicBezTo>
                  <a:pt x="4568215" y="0"/>
                  <a:pt x="4624095" y="55880"/>
                  <a:pt x="4624095" y="124460"/>
                </a:cubicBezTo>
                <a:lnTo>
                  <a:pt x="4624095" y="1809214"/>
                </a:lnTo>
                <a:cubicBezTo>
                  <a:pt x="4624095" y="1877794"/>
                  <a:pt x="4568215" y="1933674"/>
                  <a:pt x="4499635" y="1933674"/>
                </a:cubicBezTo>
                <a:close/>
              </a:path>
            </a:pathLst>
          </a:custGeom>
          <a:solidFill>
            <a:srgbClr val="FFD89C"/>
          </a:solidFill>
        </p:spPr>
        <p:txBody>
          <a:bodyPr/>
          <a:lstStyle/>
          <a:p>
            <a:endParaRPr lang="en-VN"/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91B06DDF-3EAE-3030-6B40-5EAAB7B17D3C}"/>
              </a:ext>
            </a:extLst>
          </p:cNvPr>
          <p:cNvSpPr txBox="1"/>
          <p:nvPr/>
        </p:nvSpPr>
        <p:spPr>
          <a:xfrm>
            <a:off x="4089952" y="4549669"/>
            <a:ext cx="2785922" cy="748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ts val="154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000"/>
                </a:solidFill>
              </a:rPr>
              <a:t>Tất </a:t>
            </a:r>
            <a:r>
              <a:rPr lang="en-US" sz="800" dirty="0" err="1">
                <a:solidFill>
                  <a:srgbClr val="000000"/>
                </a:solidFill>
              </a:rPr>
              <a:t>cả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giáo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viên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đều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được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yêu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cầu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kiểm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tra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lý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lịch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tư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pháp</a:t>
            </a:r>
            <a:endParaRPr lang="en-US" sz="800" dirty="0">
              <a:solidFill>
                <a:srgbClr val="000000"/>
              </a:solidFill>
            </a:endParaRPr>
          </a:p>
          <a:p>
            <a:pPr marL="171450" indent="-171450" algn="just">
              <a:lnSpc>
                <a:spcPts val="1540"/>
              </a:lnSpc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000000"/>
                </a:solidFill>
              </a:rPr>
              <a:t>Tất </a:t>
            </a:r>
            <a:r>
              <a:rPr lang="en-US" sz="800" dirty="0" err="1">
                <a:solidFill>
                  <a:srgbClr val="000000"/>
                </a:solidFill>
              </a:rPr>
              <a:t>cả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giáo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viên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phải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được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tập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huấn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về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bảo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vệ</a:t>
            </a:r>
            <a:r>
              <a:rPr lang="en-US" sz="800" dirty="0">
                <a:solidFill>
                  <a:srgbClr val="000000"/>
                </a:solidFill>
              </a:rPr>
              <a:t> an </a:t>
            </a:r>
            <a:r>
              <a:rPr lang="en-US" sz="800" dirty="0" err="1">
                <a:solidFill>
                  <a:srgbClr val="000000"/>
                </a:solidFill>
              </a:rPr>
              <a:t>toàn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cho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trẻ</a:t>
            </a:r>
            <a:endParaRPr lang="en-US" sz="800" dirty="0">
              <a:solidFill>
                <a:srgbClr val="000000"/>
              </a:solidFill>
            </a:endParaRPr>
          </a:p>
          <a:p>
            <a:pPr marL="171450" indent="-171450" algn="just">
              <a:lnSpc>
                <a:spcPts val="1540"/>
              </a:lnSpc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000000"/>
                </a:solidFill>
              </a:rPr>
              <a:t>Giáo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viên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không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nên</a:t>
            </a:r>
            <a:r>
              <a:rPr lang="en-US" sz="800" dirty="0">
                <a:solidFill>
                  <a:srgbClr val="000000"/>
                </a:solidFill>
              </a:rPr>
              <a:t> ở </a:t>
            </a:r>
            <a:r>
              <a:rPr lang="en-US" sz="800" dirty="0" err="1">
                <a:solidFill>
                  <a:srgbClr val="000000"/>
                </a:solidFill>
              </a:rPr>
              <a:t>lâu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một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mình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cùng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trẻ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hoặc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đưa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trẻ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về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nhà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của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mình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hoặc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chở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trẻ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trên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xe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máy</a:t>
            </a:r>
            <a:r>
              <a:rPr lang="en-US" sz="800" dirty="0">
                <a:solidFill>
                  <a:srgbClr val="000000"/>
                </a:solidFill>
              </a:rPr>
              <a:t>, ô </a:t>
            </a:r>
            <a:r>
              <a:rPr lang="en-US" sz="800" dirty="0" err="1">
                <a:solidFill>
                  <a:srgbClr val="000000"/>
                </a:solidFill>
              </a:rPr>
              <a:t>tô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của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giáo</a:t>
            </a:r>
            <a:r>
              <a:rPr lang="en-US" sz="800" dirty="0">
                <a:solidFill>
                  <a:srgbClr val="000000"/>
                </a:solidFill>
              </a:rPr>
              <a:t> </a:t>
            </a:r>
            <a:r>
              <a:rPr lang="en-US" sz="800" dirty="0" err="1">
                <a:solidFill>
                  <a:srgbClr val="000000"/>
                </a:solidFill>
              </a:rPr>
              <a:t>viên</a:t>
            </a:r>
            <a:r>
              <a:rPr lang="en-US" sz="8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61" name="Group 11">
            <a:extLst>
              <a:ext uri="{FF2B5EF4-FFF2-40B4-BE49-F238E27FC236}">
                <a16:creationId xmlns:a16="http://schemas.microsoft.com/office/drawing/2014/main" id="{1E2D61C5-63C9-A5E2-8F1B-C07727DB9532}"/>
              </a:ext>
            </a:extLst>
          </p:cNvPr>
          <p:cNvGrpSpPr/>
          <p:nvPr/>
        </p:nvGrpSpPr>
        <p:grpSpPr>
          <a:xfrm>
            <a:off x="3796872" y="4786180"/>
            <a:ext cx="200881" cy="200881"/>
            <a:chOff x="0" y="0"/>
            <a:chExt cx="6350000" cy="6350000"/>
          </a:xfrm>
        </p:grpSpPr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20A8959E-15E6-3F51-C4B4-77E712529F83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27401" y="2286186"/>
            <a:ext cx="1707026" cy="187972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flipH="1">
            <a:off x="3990299" y="1694799"/>
            <a:ext cx="0" cy="5635471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VN"/>
          </a:p>
        </p:txBody>
      </p:sp>
      <p:grpSp>
        <p:nvGrpSpPr>
          <p:cNvPr id="4" name="Group 4"/>
          <p:cNvGrpSpPr/>
          <p:nvPr/>
        </p:nvGrpSpPr>
        <p:grpSpPr>
          <a:xfrm>
            <a:off x="3892396" y="1493917"/>
            <a:ext cx="200881" cy="20088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15672" y="1412920"/>
            <a:ext cx="2540841" cy="362876"/>
            <a:chOff x="0" y="0"/>
            <a:chExt cx="4624095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24095" cy="660400"/>
            </a:xfrm>
            <a:custGeom>
              <a:avLst/>
              <a:gdLst/>
              <a:ahLst/>
              <a:cxnLst/>
              <a:rect l="l" t="t" r="r" b="b"/>
              <a:pathLst>
                <a:path w="4624095" h="660400">
                  <a:moveTo>
                    <a:pt x="449963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535940"/>
                  </a:lnTo>
                  <a:cubicBezTo>
                    <a:pt x="4624095" y="604520"/>
                    <a:pt x="4568215" y="660400"/>
                    <a:pt x="4499635" y="660400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313736" y="1415288"/>
            <a:ext cx="2343601" cy="32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cao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3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tầng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892396" y="2007434"/>
            <a:ext cx="200881" cy="20088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92396" y="2674634"/>
            <a:ext cx="200881" cy="20088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92396" y="4678712"/>
            <a:ext cx="200881" cy="200881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15672" y="1838314"/>
            <a:ext cx="2540841" cy="539123"/>
            <a:chOff x="0" y="0"/>
            <a:chExt cx="4624095" cy="9811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24095" cy="981153"/>
            </a:xfrm>
            <a:custGeom>
              <a:avLst/>
              <a:gdLst/>
              <a:ahLst/>
              <a:cxnLst/>
              <a:rect l="l" t="t" r="r" b="b"/>
              <a:pathLst>
                <a:path w="4624095" h="981153">
                  <a:moveTo>
                    <a:pt x="4499635" y="981153"/>
                  </a:moveTo>
                  <a:lnTo>
                    <a:pt x="124460" y="981153"/>
                  </a:lnTo>
                  <a:cubicBezTo>
                    <a:pt x="55880" y="981153"/>
                    <a:pt x="0" y="925273"/>
                    <a:pt x="0" y="8566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856693"/>
                  </a:lnTo>
                  <a:cubicBezTo>
                    <a:pt x="4624095" y="925273"/>
                    <a:pt x="4568215" y="981153"/>
                    <a:pt x="4499635" y="981153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313736" y="1851996"/>
            <a:ext cx="2343601" cy="48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tích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1,5m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lớp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tổng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tích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lớp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24m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215116" y="2415536"/>
            <a:ext cx="2540841" cy="719077"/>
            <a:chOff x="0" y="0"/>
            <a:chExt cx="4624095" cy="13086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24095" cy="1308653"/>
            </a:xfrm>
            <a:custGeom>
              <a:avLst/>
              <a:gdLst/>
              <a:ahLst/>
              <a:cxnLst/>
              <a:rect l="l" t="t" r="r" b="b"/>
              <a:pathLst>
                <a:path w="4624095" h="1308653">
                  <a:moveTo>
                    <a:pt x="4499635" y="1308653"/>
                  </a:moveTo>
                  <a:lnTo>
                    <a:pt x="124460" y="1308653"/>
                  </a:lnTo>
                  <a:cubicBezTo>
                    <a:pt x="55880" y="1308653"/>
                    <a:pt x="0" y="1252773"/>
                    <a:pt x="0" y="11841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1184193"/>
                  </a:lnTo>
                  <a:cubicBezTo>
                    <a:pt x="4624095" y="1252773"/>
                    <a:pt x="4568215" y="1308653"/>
                    <a:pt x="4499635" y="1308653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13736" y="2433094"/>
            <a:ext cx="2343601" cy="65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vực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vệ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tích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0,4m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hợp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vệ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riêng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người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215116" y="3199590"/>
            <a:ext cx="2540841" cy="727909"/>
            <a:chOff x="0" y="0"/>
            <a:chExt cx="4624095" cy="132472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624095" cy="1324727"/>
            </a:xfrm>
            <a:custGeom>
              <a:avLst/>
              <a:gdLst/>
              <a:ahLst/>
              <a:cxnLst/>
              <a:rect l="l" t="t" r="r" b="b"/>
              <a:pathLst>
                <a:path w="4624095" h="1324727">
                  <a:moveTo>
                    <a:pt x="4499635" y="1324727"/>
                  </a:moveTo>
                  <a:lnTo>
                    <a:pt x="124460" y="1324727"/>
                  </a:lnTo>
                  <a:cubicBezTo>
                    <a:pt x="55880" y="1324727"/>
                    <a:pt x="0" y="1268847"/>
                    <a:pt x="0" y="12002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1200267"/>
                  </a:lnTo>
                  <a:cubicBezTo>
                    <a:pt x="4624095" y="1268847"/>
                    <a:pt x="4568215" y="1324727"/>
                    <a:pt x="4499635" y="1324727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313736" y="3239388"/>
            <a:ext cx="2343601" cy="65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vui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0.5m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vui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ngoài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trời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1.0m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đều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rào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vệ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cổng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toàn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215116" y="3979082"/>
            <a:ext cx="2540841" cy="549418"/>
            <a:chOff x="0" y="0"/>
            <a:chExt cx="4624095" cy="999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624095" cy="999890"/>
            </a:xfrm>
            <a:custGeom>
              <a:avLst/>
              <a:gdLst/>
              <a:ahLst/>
              <a:cxnLst/>
              <a:rect l="l" t="t" r="r" b="b"/>
              <a:pathLst>
                <a:path w="4624095" h="999890">
                  <a:moveTo>
                    <a:pt x="4499635" y="999890"/>
                  </a:moveTo>
                  <a:lnTo>
                    <a:pt x="124460" y="999890"/>
                  </a:lnTo>
                  <a:cubicBezTo>
                    <a:pt x="55880" y="999890"/>
                    <a:pt x="0" y="944010"/>
                    <a:pt x="0" y="875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875430"/>
                  </a:lnTo>
                  <a:cubicBezTo>
                    <a:pt x="4624095" y="944010"/>
                    <a:pt x="4568215" y="999890"/>
                    <a:pt x="4499635" y="999890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313736" y="4017960"/>
            <a:ext cx="2343601" cy="48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Bếp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0.3m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mỗi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tổng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tích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bếp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thiểu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10m</a:t>
            </a:r>
            <a:r>
              <a:rPr lang="en-US" sz="900" baseline="30000" dirty="0">
                <a:solidFill>
                  <a:srgbClr val="000000"/>
                </a:solidFill>
                <a:latin typeface="Calibri (MS)"/>
              </a:rPr>
              <a:t>2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cháy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chữa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cháy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215672" y="4576125"/>
            <a:ext cx="2540841" cy="406056"/>
            <a:chOff x="0" y="0"/>
            <a:chExt cx="4624095" cy="73898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624095" cy="738983"/>
            </a:xfrm>
            <a:custGeom>
              <a:avLst/>
              <a:gdLst/>
              <a:ahLst/>
              <a:cxnLst/>
              <a:rect l="l" t="t" r="r" b="b"/>
              <a:pathLst>
                <a:path w="4624095" h="738983">
                  <a:moveTo>
                    <a:pt x="4499635" y="738983"/>
                  </a:moveTo>
                  <a:lnTo>
                    <a:pt x="124460" y="738983"/>
                  </a:lnTo>
                  <a:cubicBezTo>
                    <a:pt x="55880" y="738983"/>
                    <a:pt x="0" y="683103"/>
                    <a:pt x="0" y="6145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614523"/>
                  </a:lnTo>
                  <a:cubicBezTo>
                    <a:pt x="4624095" y="683103"/>
                    <a:pt x="4568215" y="738983"/>
                    <a:pt x="4499635" y="738983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313736" y="4600083"/>
            <a:ext cx="2343601" cy="32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Đồ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lớp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cạnh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sắc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nhọn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892396" y="3463104"/>
            <a:ext cx="200881" cy="200881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892396" y="4153350"/>
            <a:ext cx="200881" cy="200881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891533">
            <a:off x="6519312" y="-706991"/>
            <a:ext cx="1450030" cy="151241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50182" y="7231802"/>
            <a:ext cx="1061739" cy="1012634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90732" y="-537485"/>
            <a:ext cx="968881" cy="124315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231123">
            <a:off x="2067469" y="6940410"/>
            <a:ext cx="1409039" cy="1469662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50403" y="5953140"/>
            <a:ext cx="3172219" cy="132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giấy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tờ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sau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chuẩn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nộp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xin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 bao </a:t>
            </a:r>
            <a:r>
              <a:rPr lang="en-US" sz="900" dirty="0" err="1">
                <a:solidFill>
                  <a:srgbClr val="000000"/>
                </a:solidFill>
                <a:latin typeface="Calibri (MS) Bold"/>
              </a:rPr>
              <a:t>gồm</a:t>
            </a:r>
            <a:r>
              <a:rPr lang="en-US" sz="900" dirty="0">
                <a:solidFill>
                  <a:srgbClr val="000000"/>
                </a:solidFill>
                <a:latin typeface="Calibri (MS) Bold"/>
              </a:rPr>
              <a:t>:</a:t>
            </a:r>
          </a:p>
          <a:p>
            <a:pPr algn="just">
              <a:lnSpc>
                <a:spcPts val="1260"/>
              </a:lnSpc>
            </a:pPr>
            <a:endParaRPr lang="en-US" sz="900" dirty="0">
              <a:solidFill>
                <a:srgbClr val="000000"/>
              </a:solidFill>
              <a:latin typeface="Calibri (MS) Bold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Tờ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đăng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Bằng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cấp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chỉ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Giấy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tờ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hữu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điều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bổ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sung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mô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tả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1-4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hướng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dẫn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này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algn="just">
              <a:lnSpc>
                <a:spcPts val="1260"/>
              </a:lnSpc>
              <a:spcBef>
                <a:spcPct val="0"/>
              </a:spcBef>
            </a:pP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830632" y="1019810"/>
            <a:ext cx="3019132" cy="322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tiêu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chuẩn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toàn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thực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cầu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vật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chất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sau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: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317873" y="1102424"/>
            <a:ext cx="3053917" cy="331913"/>
            <a:chOff x="-46380" y="0"/>
            <a:chExt cx="4071889" cy="442551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4025509" cy="442551"/>
              <a:chOff x="0" y="0"/>
              <a:chExt cx="5494539" cy="6604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94539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660400">
                    <a:moveTo>
                      <a:pt x="5931782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535940"/>
                    </a:lnTo>
                    <a:cubicBezTo>
                      <a:pt x="6056242" y="604520"/>
                      <a:pt x="6000362" y="660400"/>
                      <a:pt x="5931782" y="660400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-46380" y="85585"/>
              <a:ext cx="4052895" cy="24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MẦM NON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0403" y="169217"/>
            <a:ext cx="3039671" cy="636461"/>
            <a:chOff x="0" y="0"/>
            <a:chExt cx="4052895" cy="848615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4052895" cy="848615"/>
              <a:chOff x="0" y="0"/>
              <a:chExt cx="5531919" cy="11583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531919" cy="1158300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158300">
                    <a:moveTo>
                      <a:pt x="5407459" y="1158300"/>
                    </a:moveTo>
                    <a:lnTo>
                      <a:pt x="124460" y="1158300"/>
                    </a:lnTo>
                    <a:cubicBezTo>
                      <a:pt x="55880" y="1158300"/>
                      <a:pt x="0" y="1102420"/>
                      <a:pt x="0" y="10338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033840"/>
                    </a:lnTo>
                    <a:cubicBezTo>
                      <a:pt x="5531919" y="1102420"/>
                      <a:pt x="5476039" y="1158300"/>
                      <a:pt x="5407459" y="1158300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81145" y="114700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619"/>
                </a:lnSpc>
                <a:spcBef>
                  <a:spcPct val="0"/>
                </a:spcBef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TẠI SAO MỘT CƠ SỞ TRÔNG GIỮ TRẺ TƯ NHÂN TỐT LẠI QUAN TRỌNG?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350" y="958850"/>
            <a:ext cx="3327775" cy="198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ra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niềm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tự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hào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nuôi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đứa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thế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hệ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tương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lai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tin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cậy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đất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nước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yên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tâm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rằng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con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toàn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sóc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giúp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xây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dựng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danh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tiếng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tín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quan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lưới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cha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quan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quyền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danh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tiếng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hút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nhiều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phụ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huynh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đang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tìm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kiếm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giúp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tuyển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ổn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cả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năm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 marL="194310" lvl="1" indent="-97155" algn="just">
              <a:lnSpc>
                <a:spcPts val="1260"/>
              </a:lnSpc>
              <a:buFont typeface="Arial"/>
              <a:buChar char="•"/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hút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viên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trình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nhất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1907" y="2964815"/>
            <a:ext cx="3172219" cy="48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toàn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tin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cậy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thì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cần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thực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08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hướng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dẫn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này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theo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nước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sau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: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50403" y="3625850"/>
            <a:ext cx="3039671" cy="436436"/>
            <a:chOff x="0" y="0"/>
            <a:chExt cx="4052895" cy="58191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4052895" cy="581915"/>
              <a:chOff x="0" y="0"/>
              <a:chExt cx="5531919" cy="79427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531919" cy="794273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794273">
                    <a:moveTo>
                      <a:pt x="5407459" y="794273"/>
                    </a:moveTo>
                    <a:lnTo>
                      <a:pt x="124460" y="794273"/>
                    </a:lnTo>
                    <a:cubicBezTo>
                      <a:pt x="55880" y="794273"/>
                      <a:pt x="0" y="738393"/>
                      <a:pt x="0" y="6698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669813"/>
                    </a:lnTo>
                    <a:cubicBezTo>
                      <a:pt x="5531919" y="738393"/>
                      <a:pt x="5476039" y="794273"/>
                      <a:pt x="5407459" y="794273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181145" y="114700"/>
              <a:ext cx="3690602" cy="257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ĐĂNG KÝ</a:t>
              </a:r>
              <a:r>
                <a:rPr lang="en-US" sz="1156" baseline="30000" dirty="0">
                  <a:solidFill>
                    <a:srgbClr val="FAFBFA"/>
                  </a:solidFill>
                  <a:latin typeface="Calibri (MS) Bold"/>
                </a:rPr>
                <a:t>1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61907" y="4224211"/>
            <a:ext cx="3172219" cy="82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mô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nhỏ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đăng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động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chính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quyền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địa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phương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sự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hướng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dẫn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sát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dục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bao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gồm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07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(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chỉ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lớp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mầm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non),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còn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nhiều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hơn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07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(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cả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mầm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non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mẫu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).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61907" y="5149850"/>
            <a:ext cx="3172219" cy="655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thành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lập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đáp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cầu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như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Việt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Nam,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dưới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65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bằng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nghiệp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trung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phổ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chỉ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sức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khỏe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đạo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đức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tốt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3824679" y="169217"/>
            <a:ext cx="3039671" cy="771263"/>
            <a:chOff x="0" y="0"/>
            <a:chExt cx="4052895" cy="1028352"/>
          </a:xfrm>
        </p:grpSpPr>
        <p:grpSp>
          <p:nvGrpSpPr>
            <p:cNvPr id="57" name="Group 57"/>
            <p:cNvGrpSpPr/>
            <p:nvPr/>
          </p:nvGrpSpPr>
          <p:grpSpPr>
            <a:xfrm>
              <a:off x="0" y="0"/>
              <a:ext cx="4052895" cy="1028352"/>
              <a:chOff x="0" y="0"/>
              <a:chExt cx="5531919" cy="1403629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5531919" cy="1403629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158300">
                    <a:moveTo>
                      <a:pt x="5407459" y="1158300"/>
                    </a:moveTo>
                    <a:lnTo>
                      <a:pt x="124460" y="1158300"/>
                    </a:lnTo>
                    <a:cubicBezTo>
                      <a:pt x="55880" y="1158300"/>
                      <a:pt x="0" y="1102420"/>
                      <a:pt x="0" y="10338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033840"/>
                    </a:lnTo>
                    <a:cubicBezTo>
                      <a:pt x="5531919" y="1102420"/>
                      <a:pt x="5476039" y="1158300"/>
                      <a:pt x="5407459" y="1158300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181145" y="114700"/>
              <a:ext cx="3690602" cy="530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 algn="just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 startAt="2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ĐẢM BẢO TRANG THIẾT BỊ VÀ CƠ SỞ VẬT CHẤT AN TOÀN VỚI TRẺ EM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4215116" y="5029805"/>
            <a:ext cx="2540841" cy="529590"/>
            <a:chOff x="0" y="0"/>
            <a:chExt cx="4624095" cy="96380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4624095" cy="963804"/>
            </a:xfrm>
            <a:custGeom>
              <a:avLst/>
              <a:gdLst/>
              <a:ahLst/>
              <a:cxnLst/>
              <a:rect l="l" t="t" r="r" b="b"/>
              <a:pathLst>
                <a:path w="4624095" h="963804">
                  <a:moveTo>
                    <a:pt x="4499635" y="963804"/>
                  </a:moveTo>
                  <a:lnTo>
                    <a:pt x="124460" y="963804"/>
                  </a:lnTo>
                  <a:cubicBezTo>
                    <a:pt x="55880" y="963804"/>
                    <a:pt x="0" y="907924"/>
                    <a:pt x="0" y="8393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839344"/>
                  </a:lnTo>
                  <a:cubicBezTo>
                    <a:pt x="4624095" y="907924"/>
                    <a:pt x="4568215" y="963804"/>
                    <a:pt x="4499635" y="963804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4313736" y="5039330"/>
            <a:ext cx="2343601" cy="48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dạy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đồ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tài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liệu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truyện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hợp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từng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lứa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tuổi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của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endParaRPr lang="en-US" sz="900" dirty="0">
              <a:solidFill>
                <a:srgbClr val="000000"/>
              </a:solidFill>
              <a:latin typeface="Calibri (MS)"/>
            </a:endParaRPr>
          </a:p>
        </p:txBody>
      </p:sp>
      <p:grpSp>
        <p:nvGrpSpPr>
          <p:cNvPr id="63" name="Group 63"/>
          <p:cNvGrpSpPr/>
          <p:nvPr/>
        </p:nvGrpSpPr>
        <p:grpSpPr>
          <a:xfrm>
            <a:off x="4215672" y="5607020"/>
            <a:ext cx="2540841" cy="548675"/>
            <a:chOff x="0" y="0"/>
            <a:chExt cx="4624095" cy="99853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624095" cy="998539"/>
            </a:xfrm>
            <a:custGeom>
              <a:avLst/>
              <a:gdLst/>
              <a:ahLst/>
              <a:cxnLst/>
              <a:rect l="l" t="t" r="r" b="b"/>
              <a:pathLst>
                <a:path w="4624095" h="998539">
                  <a:moveTo>
                    <a:pt x="4499635" y="998538"/>
                  </a:moveTo>
                  <a:lnTo>
                    <a:pt x="124460" y="998538"/>
                  </a:lnTo>
                  <a:cubicBezTo>
                    <a:pt x="55880" y="998538"/>
                    <a:pt x="0" y="942658"/>
                    <a:pt x="0" y="8740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874079"/>
                  </a:lnTo>
                  <a:cubicBezTo>
                    <a:pt x="4624095" y="942659"/>
                    <a:pt x="4568215" y="998539"/>
                    <a:pt x="4499635" y="998539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4313736" y="5626070"/>
            <a:ext cx="2343601" cy="488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Cầu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thang, song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cửa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sổ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thiết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bị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khác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lớp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nhà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vệ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sinh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bếp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chơi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v.v.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cũng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phải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đảm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bảo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toàn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4215116" y="6203320"/>
            <a:ext cx="2540841" cy="377190"/>
            <a:chOff x="0" y="0"/>
            <a:chExt cx="4624095" cy="68645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624095" cy="686451"/>
            </a:xfrm>
            <a:custGeom>
              <a:avLst/>
              <a:gdLst/>
              <a:ahLst/>
              <a:cxnLst/>
              <a:rect l="l" t="t" r="r" b="b"/>
              <a:pathLst>
                <a:path w="4624095" h="686451">
                  <a:moveTo>
                    <a:pt x="4499635" y="686450"/>
                  </a:moveTo>
                  <a:lnTo>
                    <a:pt x="124460" y="686450"/>
                  </a:lnTo>
                  <a:cubicBezTo>
                    <a:pt x="55880" y="686450"/>
                    <a:pt x="0" y="630570"/>
                    <a:pt x="0" y="561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561991"/>
                  </a:lnTo>
                  <a:cubicBezTo>
                    <a:pt x="4624095" y="630571"/>
                    <a:pt x="4568215" y="686451"/>
                    <a:pt x="4499635" y="686451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4314292" y="6212845"/>
            <a:ext cx="2343601" cy="32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Cơ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sở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trông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giữ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trang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trí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và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sử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dụng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màu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sắc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thân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thiện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4215672" y="6628135"/>
            <a:ext cx="2540841" cy="379647"/>
            <a:chOff x="0" y="0"/>
            <a:chExt cx="4624095" cy="69092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624095" cy="690923"/>
            </a:xfrm>
            <a:custGeom>
              <a:avLst/>
              <a:gdLst/>
              <a:ahLst/>
              <a:cxnLst/>
              <a:rect l="l" t="t" r="r" b="b"/>
              <a:pathLst>
                <a:path w="4624095" h="690923">
                  <a:moveTo>
                    <a:pt x="4499635" y="690923"/>
                  </a:moveTo>
                  <a:lnTo>
                    <a:pt x="124460" y="690923"/>
                  </a:lnTo>
                  <a:cubicBezTo>
                    <a:pt x="55880" y="690923"/>
                    <a:pt x="0" y="635043"/>
                    <a:pt x="0" y="5664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566463"/>
                  </a:lnTo>
                  <a:cubicBezTo>
                    <a:pt x="4624095" y="635043"/>
                    <a:pt x="4568215" y="690923"/>
                    <a:pt x="4499635" y="690923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4326096" y="6721875"/>
            <a:ext cx="2343045" cy="15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Bàn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ghế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lớp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học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phù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hợp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4215672" y="7045883"/>
            <a:ext cx="2540841" cy="367665"/>
            <a:chOff x="0" y="0"/>
            <a:chExt cx="4624095" cy="669116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4624095" cy="669116"/>
            </a:xfrm>
            <a:custGeom>
              <a:avLst/>
              <a:gdLst/>
              <a:ahLst/>
              <a:cxnLst/>
              <a:rect l="l" t="t" r="r" b="b"/>
              <a:pathLst>
                <a:path w="4624095" h="669116">
                  <a:moveTo>
                    <a:pt x="4499635" y="669116"/>
                  </a:moveTo>
                  <a:lnTo>
                    <a:pt x="124460" y="669116"/>
                  </a:lnTo>
                  <a:cubicBezTo>
                    <a:pt x="55880" y="669116"/>
                    <a:pt x="0" y="613236"/>
                    <a:pt x="0" y="5446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99635" y="0"/>
                  </a:lnTo>
                  <a:cubicBezTo>
                    <a:pt x="4568215" y="0"/>
                    <a:pt x="4624095" y="55880"/>
                    <a:pt x="4624095" y="124460"/>
                  </a:cubicBezTo>
                  <a:lnTo>
                    <a:pt x="4624095" y="544656"/>
                  </a:lnTo>
                  <a:cubicBezTo>
                    <a:pt x="4624095" y="613236"/>
                    <a:pt x="4568215" y="669116"/>
                    <a:pt x="4499635" y="669116"/>
                  </a:cubicBezTo>
                  <a:close/>
                </a:path>
              </a:pathLst>
            </a:custGeom>
            <a:solidFill>
              <a:srgbClr val="FFD89C"/>
            </a:solid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4313736" y="7050645"/>
            <a:ext cx="2343601" cy="15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</a:pPr>
            <a:r>
              <a:rPr lang="en-US" sz="900" dirty="0">
                <a:solidFill>
                  <a:srgbClr val="000000"/>
                </a:solidFill>
                <a:latin typeface="Calibri (MS)"/>
              </a:rPr>
              <a:t>Cung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cấp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đủ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nước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uống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sạch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cả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cho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alibri (MS)"/>
              </a:rPr>
              <a:t>trẻ</a:t>
            </a:r>
            <a:r>
              <a:rPr lang="en-US" sz="9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3892396" y="5200045"/>
            <a:ext cx="200881" cy="200881"/>
            <a:chOff x="0" y="0"/>
            <a:chExt cx="6350000" cy="6350000"/>
          </a:xfrm>
        </p:grpSpPr>
        <p:sp>
          <p:nvSpPr>
            <p:cNvPr id="76" name="Freeform 7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3892396" y="5780917"/>
            <a:ext cx="200881" cy="200881"/>
            <a:chOff x="0" y="0"/>
            <a:chExt cx="6350000" cy="6350000"/>
          </a:xfrm>
        </p:grpSpPr>
        <p:sp>
          <p:nvSpPr>
            <p:cNvPr id="78" name="Freeform 7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3892396" y="6284931"/>
            <a:ext cx="200881" cy="200881"/>
            <a:chOff x="0" y="0"/>
            <a:chExt cx="6350000" cy="6350000"/>
          </a:xfrm>
        </p:grpSpPr>
        <p:sp>
          <p:nvSpPr>
            <p:cNvPr id="80" name="Freeform 8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3892396" y="6724102"/>
            <a:ext cx="200881" cy="200881"/>
            <a:chOff x="0" y="0"/>
            <a:chExt cx="6350000" cy="6350000"/>
          </a:xfrm>
        </p:grpSpPr>
        <p:sp>
          <p:nvSpPr>
            <p:cNvPr id="82" name="Freeform 8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3892396" y="7200739"/>
            <a:ext cx="200881" cy="200881"/>
            <a:chOff x="0" y="0"/>
            <a:chExt cx="6350000" cy="6350000"/>
          </a:xfrm>
        </p:grpSpPr>
        <p:sp>
          <p:nvSpPr>
            <p:cNvPr id="84" name="Freeform 8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F2D20"/>
            </a:solid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7388378" y="169217"/>
            <a:ext cx="3039671" cy="836486"/>
            <a:chOff x="0" y="0"/>
            <a:chExt cx="4052895" cy="1115315"/>
          </a:xfrm>
        </p:grpSpPr>
        <p:grpSp>
          <p:nvGrpSpPr>
            <p:cNvPr id="86" name="Group 86"/>
            <p:cNvGrpSpPr/>
            <p:nvPr/>
          </p:nvGrpSpPr>
          <p:grpSpPr>
            <a:xfrm>
              <a:off x="0" y="0"/>
              <a:ext cx="4052895" cy="1115315"/>
              <a:chOff x="0" y="0"/>
              <a:chExt cx="5531919" cy="1522327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5531919" cy="1522327"/>
              </a:xfrm>
              <a:custGeom>
                <a:avLst/>
                <a:gdLst/>
                <a:ahLst/>
                <a:cxnLst/>
                <a:rect l="l" t="t" r="r" b="b"/>
                <a:pathLst>
                  <a:path w="5531919" h="1522327">
                    <a:moveTo>
                      <a:pt x="5407459" y="1522327"/>
                    </a:moveTo>
                    <a:lnTo>
                      <a:pt x="124460" y="1522327"/>
                    </a:lnTo>
                    <a:cubicBezTo>
                      <a:pt x="55880" y="1522327"/>
                      <a:pt x="0" y="1466447"/>
                      <a:pt x="0" y="139786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407459" y="0"/>
                    </a:lnTo>
                    <a:cubicBezTo>
                      <a:pt x="5476039" y="0"/>
                      <a:pt x="5531919" y="55880"/>
                      <a:pt x="5531919" y="124460"/>
                    </a:cubicBezTo>
                    <a:lnTo>
                      <a:pt x="5531919" y="1397867"/>
                    </a:lnTo>
                    <a:cubicBezTo>
                      <a:pt x="5531919" y="1466447"/>
                      <a:pt x="5476039" y="1522327"/>
                      <a:pt x="5407459" y="1522327"/>
                    </a:cubicBezTo>
                    <a:close/>
                  </a:path>
                </a:pathLst>
              </a:custGeom>
              <a:solidFill>
                <a:srgbClr val="DF2D20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181145" y="114700"/>
              <a:ext cx="3690602" cy="80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28600" indent="-228600" algn="just">
                <a:lnSpc>
                  <a:spcPts val="1619"/>
                </a:lnSpc>
                <a:spcBef>
                  <a:spcPct val="0"/>
                </a:spcBef>
                <a:buFont typeface="+mj-lt"/>
                <a:buAutoNum type="arabicPeriod" startAt="3"/>
              </a:pPr>
              <a:r>
                <a:rPr lang="en-US" sz="1156" dirty="0">
                  <a:solidFill>
                    <a:srgbClr val="FAFBFA"/>
                  </a:solidFill>
                  <a:latin typeface="Calibri (MS) Bold"/>
                </a:rPr>
                <a:t>HOẠT ĐỘNG VÀ CÁC DỊCH VỤ CUNG CẤP CHO TRẺ TRONG THỜI GIAN TRẺ Ở TẠI CƠ SỞ TRÔNG GIỮ TRẺ</a:t>
              </a:r>
              <a:r>
                <a:rPr lang="en-US" sz="1156" baseline="30000" dirty="0">
                  <a:solidFill>
                    <a:srgbClr val="FAFBFA"/>
                  </a:solidFill>
                  <a:latin typeface="Calibri (MS) Bold"/>
                </a:rPr>
                <a:t>2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7368743" y="4567230"/>
            <a:ext cx="3039671" cy="331913"/>
            <a:chOff x="175497" y="17086"/>
            <a:chExt cx="4052895" cy="442551"/>
          </a:xfrm>
        </p:grpSpPr>
        <p:grpSp>
          <p:nvGrpSpPr>
            <p:cNvPr id="90" name="Group 90"/>
            <p:cNvGrpSpPr/>
            <p:nvPr/>
          </p:nvGrpSpPr>
          <p:grpSpPr>
            <a:xfrm>
              <a:off x="188424" y="17086"/>
              <a:ext cx="4029160" cy="442551"/>
              <a:chOff x="257186" y="25496"/>
              <a:chExt cx="5499523" cy="66040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257186" y="25496"/>
                <a:ext cx="5499523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6056242" h="660400">
                    <a:moveTo>
                      <a:pt x="5931782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931782" y="0"/>
                    </a:lnTo>
                    <a:cubicBezTo>
                      <a:pt x="6000362" y="0"/>
                      <a:pt x="6056242" y="55880"/>
                      <a:pt x="6056242" y="124460"/>
                    </a:cubicBezTo>
                    <a:lnTo>
                      <a:pt x="6056242" y="535940"/>
                    </a:lnTo>
                    <a:cubicBezTo>
                      <a:pt x="6056242" y="604520"/>
                      <a:pt x="6000362" y="660400"/>
                      <a:pt x="5931782" y="660400"/>
                    </a:cubicBezTo>
                    <a:close/>
                  </a:path>
                </a:pathLst>
              </a:custGeom>
              <a:solidFill>
                <a:srgbClr val="FFD89C"/>
              </a:solidFill>
            </p:spPr>
            <p:txBody>
              <a:bodyPr/>
              <a:lstStyle/>
              <a:p>
                <a:endParaRPr lang="en-VN"/>
              </a:p>
            </p:txBody>
          </p:sp>
        </p:grpSp>
        <p:sp>
          <p:nvSpPr>
            <p:cNvPr id="92" name="TextBox 92"/>
            <p:cNvSpPr txBox="1"/>
            <p:nvPr/>
          </p:nvSpPr>
          <p:spPr>
            <a:xfrm>
              <a:off x="175497" y="174587"/>
              <a:ext cx="4052895" cy="24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Calibri (MS) Bold"/>
                </a:rPr>
                <a:t>MẪU GIÁO</a:t>
              </a:r>
            </a:p>
          </p:txBody>
        </p:sp>
      </p:grp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CFD8F769-03B5-B470-FF03-19DB9AC5E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20437"/>
              </p:ext>
            </p:extLst>
          </p:nvPr>
        </p:nvGraphicFramePr>
        <p:xfrm>
          <a:off x="7309201" y="1377333"/>
          <a:ext cx="322109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555">
                  <a:extLst>
                    <a:ext uri="{9D8B030D-6E8A-4147-A177-3AD203B41FA5}">
                      <a16:colId xmlns:a16="http://schemas.microsoft.com/office/drawing/2014/main" val="1637690448"/>
                    </a:ext>
                  </a:extLst>
                </a:gridCol>
                <a:gridCol w="2370536">
                  <a:extLst>
                    <a:ext uri="{9D8B030D-6E8A-4147-A177-3AD203B41FA5}">
                      <a16:colId xmlns:a16="http://schemas.microsoft.com/office/drawing/2014/main" val="1917333703"/>
                    </a:ext>
                  </a:extLst>
                </a:gridCol>
              </a:tblGrid>
              <a:tr h="1355947"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effectLst/>
                        </a:rPr>
                        <a:t>Số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lượng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và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giáo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viên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tại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mỗi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cơ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sở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trông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giữ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đã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được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đăng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ký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*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Ít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nhất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02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giáo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viên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trình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tại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mỗi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nhóm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R="86995"/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Với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cơ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sở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trông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giữ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có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ít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hơn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07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marL="0" marR="869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lượng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tối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độ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02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03-12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), 03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12-36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),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01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khuyết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tật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học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hòa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nhập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marL="0" marR="869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Với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cơ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sở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trông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giữ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trên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07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tối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đa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70 </a:t>
                      </a:r>
                      <a:r>
                        <a:rPr lang="en-MY" sz="800" b="1" i="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1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0" marR="869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Số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lượng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tối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độ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marL="0" marR="869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+ 03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03-12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12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b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+ 08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13-24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20;</a:t>
                      </a:r>
                    </a:p>
                    <a:p>
                      <a:pPr marL="0" marR="86995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+ 10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25-36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25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01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khuyết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tật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học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hòa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nhập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mỗi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nhóm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trên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MY" sz="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552" marR="5955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64633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effectLst/>
                        </a:rPr>
                        <a:t>Thực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đơn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Đạt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60-70%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tổng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lượng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calo hang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ngày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của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được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cấp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3-6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Sữa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mẹ</a:t>
                      </a:r>
                      <a:endParaRPr lang="en-MY" sz="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6-12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Sữa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mẹ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bột</a:t>
                      </a:r>
                      <a:endParaRPr lang="en-MY" sz="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12-18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Sữa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mẹ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cháo</a:t>
                      </a:r>
                      <a:endParaRPr lang="en-MY" sz="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18-24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Sữa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mẹ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cơm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nát</a:t>
                      </a:r>
                      <a:endParaRPr lang="en-MY" sz="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từ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24-36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tháng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tuổi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Cơm</a:t>
                      </a:r>
                      <a:endParaRPr lang="en-MY" sz="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552" marR="5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174644"/>
                  </a:ext>
                </a:extLst>
              </a:tr>
              <a:tr h="287168"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effectLst/>
                        </a:rPr>
                        <a:t>Giờ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ngủ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just"/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03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giấc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ngủ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ngắn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3-6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tháng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: 2-3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giấc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ngủ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ngắn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6-12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tháng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; 2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giấc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ngủ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ngắn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12-18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tháng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; 1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giấc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ngủ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trưa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18-36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tháng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endParaRPr lang="en-MY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4944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effectLst/>
                        </a:rPr>
                        <a:t>Kế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hoạch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phát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triển</a:t>
                      </a:r>
                      <a:endParaRPr lang="en-MY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6995" lvl="0" indent="0" algn="just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Đánh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giá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sự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phát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triển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của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theo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các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lĩnh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vực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khác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nhau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,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theo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dõi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cân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nặng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chiều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cao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của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ở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cuối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mỗi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giai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đoạn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khác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nhau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.</a:t>
                      </a:r>
                      <a:endParaRPr lang="en-MY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59552" marR="5955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7735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8E5F3414-C9E2-9142-1A10-7FA26098C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39551"/>
              </p:ext>
            </p:extLst>
          </p:nvPr>
        </p:nvGraphicFramePr>
        <p:xfrm>
          <a:off x="7353721" y="4898160"/>
          <a:ext cx="3172219" cy="2499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059">
                  <a:extLst>
                    <a:ext uri="{9D8B030D-6E8A-4147-A177-3AD203B41FA5}">
                      <a16:colId xmlns:a16="http://schemas.microsoft.com/office/drawing/2014/main" val="119834525"/>
                    </a:ext>
                  </a:extLst>
                </a:gridCol>
                <a:gridCol w="2447160">
                  <a:extLst>
                    <a:ext uri="{9D8B030D-6E8A-4147-A177-3AD203B41FA5}">
                      <a16:colId xmlns:a16="http://schemas.microsoft.com/office/drawing/2014/main" val="4021108430"/>
                    </a:ext>
                  </a:extLst>
                </a:gridCol>
              </a:tblGrid>
              <a:tr h="1260034">
                <a:tc>
                  <a:txBody>
                    <a:bodyPr/>
                    <a:lstStyle/>
                    <a:p>
                      <a:pPr marR="86995" algn="just"/>
                      <a:r>
                        <a:rPr lang="en-GB" sz="800" dirty="0" err="1">
                          <a:effectLst/>
                        </a:rPr>
                        <a:t>Số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lượng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và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giáo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viên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chỉ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áp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dụng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cho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cơ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sở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trông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giữ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có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trên</a:t>
                      </a:r>
                      <a:r>
                        <a:rPr lang="en-GB" sz="800" dirty="0">
                          <a:effectLst/>
                        </a:rPr>
                        <a:t> 07 </a:t>
                      </a:r>
                      <a:r>
                        <a:rPr lang="en-GB" sz="800" dirty="0" err="1">
                          <a:effectLst/>
                        </a:rPr>
                        <a:t>trẻ</a:t>
                      </a:r>
                      <a:endParaRPr lang="en-MY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*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Ít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nhất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02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giáo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viên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trình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tại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mỗi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nhóm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tối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đa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R="86995"/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*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theo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như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sau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03-04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25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04-05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30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en-MY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từ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05-06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tuổi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35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en-MY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01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trẻ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khuyết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tật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học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hòa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nhập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nhóm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kumimoji="0" lang="en-MY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8007"/>
                  </a:ext>
                </a:extLst>
              </a:tr>
              <a:tr h="630017"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effectLst/>
                        </a:rPr>
                        <a:t>Thực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đơn</a:t>
                      </a:r>
                      <a:endParaRPr lang="en-MY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Đạt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khoảng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50-55%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lượng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calo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mỗi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ngày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Thông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thường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01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bữa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trưa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01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bữa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phụ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được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trông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giữ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ngoài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giờ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thể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cần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thêm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một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bữa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ăn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theo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thỏa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thuận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của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cha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mẹ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MY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99448"/>
                  </a:ext>
                </a:extLst>
              </a:tr>
              <a:tr h="126003"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effectLst/>
                        </a:rPr>
                        <a:t>Giờ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ngủ</a:t>
                      </a:r>
                      <a:endParaRPr lang="en-MY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giấc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ngủ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trưa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18-36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tháng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1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giấc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ngủ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trưa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cho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trẻ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từ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 3-6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  <a:effectLst/>
                        </a:rPr>
                        <a:t>tuổi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MY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62206"/>
                  </a:ext>
                </a:extLst>
              </a:tr>
              <a:tr h="55402">
                <a:tc>
                  <a:txBody>
                    <a:bodyPr/>
                    <a:lstStyle/>
                    <a:p>
                      <a:pPr marR="86995"/>
                      <a:r>
                        <a:rPr lang="en-GB" sz="800" dirty="0" err="1">
                          <a:effectLst/>
                          <a:latin typeface="+mn-lt"/>
                          <a:ea typeface="DengXian" panose="02010600030101010101" pitchFamily="2" charset="-122"/>
                        </a:rPr>
                        <a:t>Kế</a:t>
                      </a:r>
                      <a:r>
                        <a:rPr lang="en-GB" sz="8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+mn-lt"/>
                          <a:ea typeface="DengXian" panose="02010600030101010101" pitchFamily="2" charset="-122"/>
                        </a:rPr>
                        <a:t>hoạch</a:t>
                      </a:r>
                      <a:r>
                        <a:rPr lang="en-GB" sz="8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+mn-lt"/>
                          <a:ea typeface="DengXian" panose="02010600030101010101" pitchFamily="2" charset="-122"/>
                        </a:rPr>
                        <a:t>phát</a:t>
                      </a:r>
                      <a:r>
                        <a:rPr lang="en-GB" sz="800" dirty="0"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GB" sz="800" dirty="0" err="1">
                          <a:effectLst/>
                          <a:latin typeface="+mn-lt"/>
                          <a:ea typeface="DengXian" panose="02010600030101010101" pitchFamily="2" charset="-122"/>
                        </a:rPr>
                        <a:t>triển</a:t>
                      </a:r>
                      <a:endParaRPr lang="en-MY" sz="800" dirty="0"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6995" lvl="0" indent="0" algn="just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Đánh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giá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sự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phát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triển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của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theo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các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lĩnh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vực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khác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nhau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,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theo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dõi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cân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nặng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và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chiều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cao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của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trẻ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ở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cuối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mỗi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giai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đoạn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khác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MY" sz="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nhau</a:t>
                      </a:r>
                      <a:r>
                        <a:rPr lang="en-MY" sz="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</a:rPr>
                        <a:t>.</a:t>
                      </a:r>
                      <a:endParaRPr lang="en-MY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62125"/>
                  </a:ext>
                </a:extLst>
              </a:tr>
            </a:tbl>
          </a:graphicData>
        </a:graphic>
      </p:graphicFrame>
      <p:sp>
        <p:nvSpPr>
          <p:cNvPr id="99" name="TextBox 7">
            <a:extLst>
              <a:ext uri="{FF2B5EF4-FFF2-40B4-BE49-F238E27FC236}">
                <a16:creationId xmlns:a16="http://schemas.microsoft.com/office/drawing/2014/main" id="{23729846-A09B-4DBC-683E-DF6FB4683560}"/>
              </a:ext>
            </a:extLst>
          </p:cNvPr>
          <p:cNvSpPr txBox="1"/>
          <p:nvPr/>
        </p:nvSpPr>
        <p:spPr>
          <a:xfrm>
            <a:off x="189256" y="7035596"/>
            <a:ext cx="3172219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1.  Thông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tư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số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 49/2021/TT–BGDDT</a:t>
            </a:r>
            <a:r>
              <a:rPr lang="en-MY" sz="500" i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lang="en-US" sz="500" i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TextBox 7">
            <a:extLst>
              <a:ext uri="{FF2B5EF4-FFF2-40B4-BE49-F238E27FC236}">
                <a16:creationId xmlns:a16="http://schemas.microsoft.com/office/drawing/2014/main" id="{BBB14513-1D88-624A-B113-0A937BB87444}"/>
              </a:ext>
            </a:extLst>
          </p:cNvPr>
          <p:cNvSpPr txBox="1"/>
          <p:nvPr/>
        </p:nvSpPr>
        <p:spPr>
          <a:xfrm>
            <a:off x="7338638" y="7363786"/>
            <a:ext cx="3172219" cy="14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60"/>
              </a:lnSpc>
              <a:spcBef>
                <a:spcPct val="0"/>
              </a:spcBef>
            </a:pP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2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ffectLst/>
                <a:ea typeface="DengXian" panose="02010600030101010101" pitchFamily="2" charset="-122"/>
              </a:rPr>
              <a:t>. 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Thông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tư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số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49/2021/TT–BGDDT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và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r>
              <a:rPr lang="en-GB" sz="500" i="1" dirty="0" err="1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số</a:t>
            </a:r>
            <a:r>
              <a:rPr lang="en-GB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28/2016/TT-BGDDT</a:t>
            </a:r>
            <a:r>
              <a:rPr lang="en-MY" sz="500" i="1" dirty="0">
                <a:solidFill>
                  <a:schemeClr val="bg1">
                    <a:lumMod val="50000"/>
                  </a:schemeClr>
                </a:solidFill>
                <a:ea typeface="DengXian" panose="02010600030101010101" pitchFamily="2" charset="-122"/>
              </a:rPr>
              <a:t> </a:t>
            </a:r>
            <a:endParaRPr lang="en-US" sz="500" i="1" dirty="0">
              <a:solidFill>
                <a:schemeClr val="bg1">
                  <a:lumMod val="50000"/>
                </a:schemeClr>
              </a:solidFill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2078</Words>
  <Application>Microsoft Macintosh PowerPoint</Application>
  <PresentationFormat>Custom</PresentationFormat>
  <Paragraphs>102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Times New Roman</vt:lpstr>
      <vt:lpstr>Calibri (MS) Bold</vt:lpstr>
      <vt:lpstr>Calibri</vt:lpstr>
      <vt:lpstr>Calibri (MS)</vt:lpstr>
      <vt:lpstr>Calibri (MS) Italics</vt:lpstr>
      <vt:lpstr>Symbol</vt:lpstr>
      <vt:lpstr>Arial</vt:lpstr>
      <vt:lpstr>Calibri (MS) Bold Italics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Cream Decorative Abstract  Great School Bi-Fold Brochure (11.69 × 8.27 in)</dc:title>
  <dc:creator>User</dc:creator>
  <cp:lastModifiedBy>Doan, Ngoc Hoang</cp:lastModifiedBy>
  <cp:revision>28</cp:revision>
  <dcterms:created xsi:type="dcterms:W3CDTF">2006-08-16T00:00:00Z</dcterms:created>
  <dcterms:modified xsi:type="dcterms:W3CDTF">2024-07-22T23:53:44Z</dcterms:modified>
  <dc:identifier>DAFgEOJtaAI</dc:identifier>
</cp:coreProperties>
</file>